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9"/>
  </p:notesMasterIdLst>
  <p:sldIdLst>
    <p:sldId id="256" r:id="rId2"/>
    <p:sldId id="307" r:id="rId3"/>
    <p:sldId id="295" r:id="rId4"/>
    <p:sldId id="296" r:id="rId5"/>
    <p:sldId id="297" r:id="rId6"/>
    <p:sldId id="308" r:id="rId7"/>
    <p:sldId id="292" r:id="rId8"/>
    <p:sldId id="298" r:id="rId9"/>
    <p:sldId id="299" r:id="rId10"/>
    <p:sldId id="309" r:id="rId11"/>
    <p:sldId id="300" r:id="rId12"/>
    <p:sldId id="280" r:id="rId13"/>
    <p:sldId id="302" r:id="rId14"/>
    <p:sldId id="303" r:id="rId15"/>
    <p:sldId id="304" r:id="rId16"/>
    <p:sldId id="305" r:id="rId17"/>
    <p:sldId id="30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  <a:srgbClr val="FF0000"/>
    <a:srgbClr val="000000"/>
    <a:srgbClr val="3A3A3A"/>
    <a:srgbClr val="1D1D1D"/>
    <a:srgbClr val="DDD9C3"/>
    <a:srgbClr val="2D63A2"/>
    <a:srgbClr val="6C9CD6"/>
    <a:srgbClr val="2040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87912" autoAdjust="0"/>
  </p:normalViewPr>
  <p:slideViewPr>
    <p:cSldViewPr>
      <p:cViewPr varScale="1">
        <p:scale>
          <a:sx n="53" d="100"/>
          <a:sy n="53" d="100"/>
        </p:scale>
        <p:origin x="900" y="6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40A9C-EE9C-4736-B168-E8CF2D6C4295}" type="datetimeFigureOut">
              <a:rPr lang="en-US" smtClean="0"/>
              <a:t>12/5/2016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BFCF0A-7D43-4AFB-9D88-0717C32935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841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4BFCF0A-7D43-4AFB-9D88-0717C32935A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43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pic>
        <p:nvPicPr>
          <p:cNvPr id="7" name="Picture 14" descr="ut_pp3_eng"/>
          <p:cNvPicPr>
            <a:picLocks noChangeAspect="1" noChangeArrowheads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4431529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1"/>
          <p:cNvSpPr>
            <a:spLocks noChangeArrowheads="1"/>
          </p:cNvSpPr>
          <p:nvPr userDrawn="1"/>
        </p:nvSpPr>
        <p:spPr bwMode="auto">
          <a:xfrm>
            <a:off x="4431530" y="0"/>
            <a:ext cx="4780709" cy="6858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6858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dirty="0" smtClean="0"/>
              <a:t>Event name</a:t>
            </a:r>
          </a:p>
        </p:txBody>
      </p:sp>
    </p:spTree>
    <p:extLst>
      <p:ext uri="{BB962C8B-B14F-4D97-AF65-F5344CB8AC3E}">
        <p14:creationId xmlns:p14="http://schemas.microsoft.com/office/powerpoint/2010/main" val="34015894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4688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42410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571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5426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47384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0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  <p:sp>
        <p:nvSpPr>
          <p:cNvPr id="6" name="Line below title"/>
          <p:cNvSpPr>
            <a:spLocks noChangeShapeType="1"/>
          </p:cNvSpPr>
          <p:nvPr userDrawn="1"/>
        </p:nvSpPr>
        <p:spPr bwMode="auto">
          <a:xfrm>
            <a:off x="533400" y="1219200"/>
            <a:ext cx="8083550" cy="0"/>
          </a:xfrm>
          <a:prstGeom prst="line">
            <a:avLst/>
          </a:prstGeom>
          <a:noFill/>
          <a:ln w="25400">
            <a:solidFill>
              <a:srgbClr val="6C9CD6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1945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2163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06590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1134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4" descr="ut_pp3_e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2" y="0"/>
            <a:ext cx="2477191" cy="383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9144000" cy="307975"/>
          </a:xfrm>
          <a:prstGeom prst="rect">
            <a:avLst/>
          </a:prstGeom>
          <a:solidFill>
            <a:srgbClr val="6C9CD6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0" algn="ctr" defTabSz="914400" rtl="0" eaLnBrk="1" latinLnBrk="0" hangingPunct="1">
              <a:defRPr sz="1600"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457200"/>
            <a:ext cx="8077200" cy="7778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9800" y="6550025"/>
            <a:ext cx="57912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Commitments and hashes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50025"/>
            <a:ext cx="609600" cy="3079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/>
                </a:solidFill>
              </a:defRPr>
            </a:lvl1pPr>
          </a:lstStyle>
          <a:p>
            <a:fld id="{6B56DF15-2C46-4BBF-BDB9-21543D032694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11"/>
          <p:cNvSpPr>
            <a:spLocks noChangeArrowheads="1"/>
          </p:cNvSpPr>
          <p:nvPr userDrawn="1"/>
        </p:nvSpPr>
        <p:spPr bwMode="auto">
          <a:xfrm>
            <a:off x="2500298" y="0"/>
            <a:ext cx="6643702" cy="381000"/>
          </a:xfrm>
          <a:prstGeom prst="rect">
            <a:avLst/>
          </a:prstGeom>
          <a:gradFill rotWithShape="1">
            <a:gsLst>
              <a:gs pos="9000">
                <a:schemeClr val="bg1"/>
              </a:gs>
              <a:gs pos="54000">
                <a:srgbClr val="6C9CD6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Line below header"/>
          <p:cNvSpPr>
            <a:spLocks noChangeShapeType="1"/>
          </p:cNvSpPr>
          <p:nvPr userDrawn="1"/>
        </p:nvSpPr>
        <p:spPr bwMode="auto">
          <a:xfrm>
            <a:off x="0" y="381000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7" name="Rectangle 5"/>
          <p:cNvSpPr txBox="1">
            <a:spLocks noChangeArrowheads="1"/>
          </p:cNvSpPr>
          <p:nvPr userDrawn="1"/>
        </p:nvSpPr>
        <p:spPr bwMode="auto">
          <a:xfrm>
            <a:off x="0" y="6550025"/>
            <a:ext cx="2500298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600"/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+mn-ea"/>
                <a:cs typeface="+mn-cs"/>
              </a:rPr>
              <a:t>Dominique Unruh</a:t>
            </a:r>
            <a:endParaRPr kumimoji="0" lang="de-DE" sz="1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+mn-ea"/>
              <a:cs typeface="+mn-cs"/>
            </a:endParaRPr>
          </a:p>
        </p:txBody>
      </p:sp>
      <p:sp>
        <p:nvSpPr>
          <p:cNvPr id="19" name="Line above footer"/>
          <p:cNvSpPr>
            <a:spLocks noChangeShapeType="1"/>
          </p:cNvSpPr>
          <p:nvPr userDrawn="1"/>
        </p:nvSpPr>
        <p:spPr bwMode="auto">
          <a:xfrm>
            <a:off x="0" y="6550025"/>
            <a:ext cx="91614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903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dt="0"/>
  <p:txStyles>
    <p:titleStyle>
      <a:lvl1pPr algn="ctr" defTabSz="914400" rtl="0" eaLnBrk="1" latinLnBrk="0" hangingPunct="1"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7" Type="http://schemas.openxmlformats.org/officeDocument/2006/relationships/image" Target="../media/image30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4.jpeg"/><Relationship Id="rId4" Type="http://schemas.openxmlformats.org/officeDocument/2006/relationships/image" Target="../media/image2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0.png"/><Relationship Id="rId3" Type="http://schemas.openxmlformats.org/officeDocument/2006/relationships/image" Target="../media/image110.png"/><Relationship Id="rId7" Type="http://schemas.openxmlformats.org/officeDocument/2006/relationships/image" Target="../media/image150.png"/><Relationship Id="rId2" Type="http://schemas.openxmlformats.org/officeDocument/2006/relationships/image" Target="../media/image10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0.png"/><Relationship Id="rId5" Type="http://schemas.openxmlformats.org/officeDocument/2006/relationships/image" Target="../media/image130.png"/><Relationship Id="rId4" Type="http://schemas.openxmlformats.org/officeDocument/2006/relationships/image" Target="../media/image120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7" Type="http://schemas.openxmlformats.org/officeDocument/2006/relationships/image" Target="../media/image220.png"/><Relationship Id="rId2" Type="http://schemas.openxmlformats.org/officeDocument/2006/relationships/image" Target="../media/image1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0.png"/><Relationship Id="rId5" Type="http://schemas.openxmlformats.org/officeDocument/2006/relationships/image" Target="../media/image200.png"/><Relationship Id="rId4" Type="http://schemas.openxmlformats.org/officeDocument/2006/relationships/image" Target="../media/image190.png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0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5" Type="http://schemas.openxmlformats.org/officeDocument/2006/relationships/image" Target="../media/image27.png"/><Relationship Id="rId4" Type="http://schemas.openxmlformats.org/officeDocument/2006/relationships/image" Target="../media/image2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png"/><Relationship Id="rId12" Type="http://schemas.openxmlformats.org/officeDocument/2006/relationships/image" Target="../media/image2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11" Type="http://schemas.openxmlformats.org/officeDocument/2006/relationships/image" Target="../media/image21.png"/><Relationship Id="rId5" Type="http://schemas.openxmlformats.org/officeDocument/2006/relationships/image" Target="../media/image15.png"/><Relationship Id="rId10" Type="http://schemas.openxmlformats.org/officeDocument/2006/relationships/image" Target="../media/image20.png"/><Relationship Id="rId4" Type="http://schemas.openxmlformats.org/officeDocument/2006/relationships/image" Target="../media/image14.png"/><Relationship Id="rId9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457200"/>
            <a:ext cx="8534400" cy="3048000"/>
          </a:xfrm>
        </p:spPr>
        <p:txBody>
          <a:bodyPr anchor="b" anchorCtr="0">
            <a:normAutofit/>
          </a:bodyPr>
          <a:lstStyle/>
          <a:p>
            <a:pPr algn="l"/>
            <a:r>
              <a:rPr lang="en-US" sz="4000" dirty="0" smtClean="0"/>
              <a:t>Collapse-binding</a:t>
            </a:r>
            <a:br>
              <a:rPr lang="en-US" sz="4000" dirty="0" smtClean="0"/>
            </a:br>
            <a:r>
              <a:rPr lang="en-US" sz="4000" dirty="0" smtClean="0"/>
              <a:t>quantum commitments</a:t>
            </a:r>
            <a:br>
              <a:rPr lang="en-US" sz="4000" dirty="0" smtClean="0"/>
            </a:br>
            <a:r>
              <a:rPr lang="en-US" sz="4000" dirty="0" smtClean="0"/>
              <a:t>without random oracles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491318"/>
            <a:ext cx="6400800" cy="2133600"/>
          </a:xfrm>
        </p:spPr>
        <p:txBody>
          <a:bodyPr>
            <a:normAutofit/>
          </a:bodyPr>
          <a:lstStyle/>
          <a:p>
            <a:pPr algn="l"/>
            <a:r>
              <a:rPr lang="en-US" dirty="0" smtClean="0"/>
              <a:t>Dominique Unruh</a:t>
            </a:r>
          </a:p>
          <a:p>
            <a:pPr algn="l"/>
            <a:r>
              <a:rPr lang="en-US" sz="2400" dirty="0" smtClean="0"/>
              <a:t>University of Tartu</a:t>
            </a:r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0"/>
          </p:nvPr>
        </p:nvSpPr>
        <p:spPr>
          <a:xfrm>
            <a:off x="5334000" y="6553200"/>
            <a:ext cx="3810000" cy="304800"/>
          </a:xfrm>
        </p:spPr>
        <p:txBody>
          <a:bodyPr>
            <a:noAutofit/>
          </a:bodyPr>
          <a:lstStyle>
            <a:lvl1pPr marL="0" indent="0" algn="r">
              <a:buNone/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005948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 more </a:t>
            </a:r>
            <a:r>
              <a:rPr lang="en-US" dirty="0" smtClean="0"/>
              <a:t>result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Collapse-binding implies “sum-binding”</a:t>
            </a:r>
          </a:p>
          <a:p>
            <a:endParaRPr lang="en-US" dirty="0"/>
          </a:p>
          <a:p>
            <a:r>
              <a:rPr lang="en-US" dirty="0" smtClean="0"/>
              <a:t>Shows relationship to existing </a:t>
            </a:r>
            <a:r>
              <a:rPr lang="en-US" dirty="0" err="1" smtClean="0"/>
              <a:t>defs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Can be used to show that collapse-binding bit commitments give secure coin-tosses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1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525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Classical definitions for commitments </a:t>
            </a:r>
            <a:r>
              <a:rPr lang="en-US" sz="2800" dirty="0" smtClean="0"/>
              <a:t>&amp;</a:t>
            </a:r>
            <a:r>
              <a:rPr lang="en-US" dirty="0" smtClean="0"/>
              <a:t> hashes:</a:t>
            </a:r>
            <a:br>
              <a:rPr lang="en-US" dirty="0" smtClean="0"/>
            </a:br>
            <a:r>
              <a:rPr lang="en-US" dirty="0" smtClean="0"/>
              <a:t>insufficient!</a:t>
            </a:r>
          </a:p>
          <a:p>
            <a:pPr marL="0" indent="0" algn="r">
              <a:buNone/>
            </a:pPr>
            <a:r>
              <a:rPr lang="en-US" dirty="0" smtClean="0"/>
              <a:t>New definitions:</a:t>
            </a:r>
            <a:br>
              <a:rPr lang="en-US" dirty="0" smtClean="0"/>
            </a:br>
            <a:r>
              <a:rPr lang="en-US" dirty="0" smtClean="0"/>
              <a:t>collapse-binding / collapsing</a:t>
            </a:r>
          </a:p>
          <a:p>
            <a:pPr marL="0" indent="0">
              <a:buNone/>
            </a:pPr>
            <a:r>
              <a:rPr lang="en-US" dirty="0" smtClean="0"/>
              <a:t>Constructions from</a:t>
            </a:r>
            <a:br>
              <a:rPr lang="en-US" dirty="0" smtClean="0"/>
            </a:br>
            <a:r>
              <a:rPr lang="en-US" dirty="0" err="1" smtClean="0"/>
              <a:t>lossy</a:t>
            </a:r>
            <a:r>
              <a:rPr lang="en-US" dirty="0" smtClean="0"/>
              <a:t> functions / lattice-assumptions</a:t>
            </a:r>
          </a:p>
          <a:p>
            <a:pPr marL="0" indent="0" algn="r">
              <a:buNone/>
            </a:pPr>
            <a:r>
              <a:rPr lang="en-US" dirty="0" smtClean="0"/>
              <a:t>Question:</a:t>
            </a:r>
            <a:br>
              <a:rPr lang="en-US" dirty="0" smtClean="0"/>
            </a:br>
            <a:r>
              <a:rPr lang="en-US" dirty="0" smtClean="0"/>
              <a:t>Collapsing hashes from OWF / coll.-resistance?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36" name="Slide Number Placeholder 3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11</a:t>
            </a:fld>
            <a:endParaRPr lang="en-US"/>
          </a:p>
        </p:txBody>
      </p:sp>
      <p:cxnSp>
        <p:nvCxnSpPr>
          <p:cNvPr id="37" name="Straight Connector 36"/>
          <p:cNvCxnSpPr/>
          <p:nvPr/>
        </p:nvCxnSpPr>
        <p:spPr>
          <a:xfrm>
            <a:off x="457200" y="2667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457200" y="37338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457200" y="48387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1084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0" y="4997669"/>
            <a:ext cx="9144000" cy="1860332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335168" y="1524000"/>
            <a:ext cx="5132432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6000" b="1" dirty="0" smtClean="0"/>
              <a:t>I thank for your</a:t>
            </a:r>
            <a:br>
              <a:rPr lang="en-US" sz="6000" b="1" dirty="0" smtClean="0"/>
            </a:br>
            <a:r>
              <a:rPr lang="en-US" sz="6000" b="1" dirty="0" smtClean="0"/>
              <a:t>attention</a:t>
            </a:r>
            <a:endParaRPr lang="en-US" sz="6000" b="1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97" t="8421"/>
          <a:stretch/>
        </p:blipFill>
        <p:spPr>
          <a:xfrm>
            <a:off x="7883" y="5937694"/>
            <a:ext cx="2895600" cy="99650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122" t="15086" b="14254"/>
          <a:stretch/>
        </p:blipFill>
        <p:spPr>
          <a:xfrm>
            <a:off x="67965" y="4873522"/>
            <a:ext cx="2675235" cy="1146278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6049" y="5047593"/>
            <a:ext cx="2876550" cy="90487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0800" y="5547438"/>
            <a:ext cx="2819400" cy="15708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3620" y="5927835"/>
            <a:ext cx="1600580" cy="797580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81600" y="4963618"/>
            <a:ext cx="1256287" cy="966085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6019800" y="5181600"/>
            <a:ext cx="30480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dirty="0" smtClean="0"/>
              <a:t> </a:t>
            </a:r>
            <a:r>
              <a:rPr lang="en-US" dirty="0"/>
              <a:t>This research was supported by European Social </a:t>
            </a:r>
            <a:r>
              <a:rPr lang="en-US" dirty="0" smtClean="0"/>
              <a:t>Fund’s Doctoral </a:t>
            </a:r>
            <a:r>
              <a:rPr lang="en-US" dirty="0"/>
              <a:t>Studies </a:t>
            </a:r>
            <a:r>
              <a:rPr lang="en-US" dirty="0" smtClean="0"/>
              <a:t>and </a:t>
            </a:r>
            <a:r>
              <a:rPr lang="en-US" dirty="0" err="1" smtClean="0"/>
              <a:t>Internationalisation</a:t>
            </a:r>
            <a:r>
              <a:rPr lang="en-US" dirty="0" smtClean="0"/>
              <a:t> </a:t>
            </a:r>
            <a:r>
              <a:rPr lang="en-US" dirty="0" err="1"/>
              <a:t>Programme</a:t>
            </a:r>
            <a:r>
              <a:rPr lang="en-US" dirty="0"/>
              <a:t> </a:t>
            </a:r>
            <a:r>
              <a:rPr lang="en-US" dirty="0" err="1"/>
              <a:t>DoRa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0376868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definitions needed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dirty="0" smtClean="0"/>
              <a:t>Classical </a:t>
            </a:r>
            <a:r>
              <a:rPr lang="en-US" dirty="0" err="1" smtClean="0"/>
              <a:t>def</a:t>
            </a:r>
            <a:r>
              <a:rPr lang="en-US" dirty="0" smtClean="0"/>
              <a:t> of computationally binding:</a:t>
            </a:r>
          </a:p>
          <a:p>
            <a:pPr lvl="1"/>
            <a:r>
              <a:rPr lang="en-US" dirty="0" smtClean="0"/>
              <a:t>“Walloping Waldo” attack still possible!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Collision-resistance</a:t>
            </a:r>
          </a:p>
          <a:p>
            <a:pPr lvl="1"/>
            <a:r>
              <a:rPr lang="en-US" dirty="0" smtClean="0"/>
              <a:t>Weaker than expected</a:t>
            </a:r>
          </a:p>
          <a:p>
            <a:pPr lvl="1"/>
            <a:r>
              <a:rPr lang="en-US" dirty="0" smtClean="0"/>
              <a:t>Stronger </a:t>
            </a:r>
            <a:r>
              <a:rPr lang="en-US" dirty="0" err="1" smtClean="0"/>
              <a:t>def</a:t>
            </a:r>
            <a:r>
              <a:rPr lang="en-US" dirty="0" smtClean="0"/>
              <a:t>? (NIST post-quantum competition?)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1524000" y="2514600"/>
            <a:ext cx="5181600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Our proposal:</a:t>
            </a:r>
            <a:b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“Collapse-binding” commitments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1524000" y="5257800"/>
            <a:ext cx="5181600" cy="1066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Our proposal:</a:t>
            </a:r>
            <a:b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“Collapsing” hash functions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1658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Existing </a:t>
            </a:r>
            <a:r>
              <a:rPr lang="en-US" dirty="0" err="1" smtClean="0"/>
              <a:t>defs</a:t>
            </a:r>
            <a:r>
              <a:rPr lang="en-US" dirty="0" smtClean="0"/>
              <a:t> (binding)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Various prior </a:t>
            </a:r>
            <a:r>
              <a:rPr lang="en-US" dirty="0" err="1" smtClean="0"/>
              <a:t>def’s</a:t>
            </a:r>
            <a:endParaRPr lang="en-US" dirty="0" smtClean="0"/>
          </a:p>
          <a:p>
            <a:pPr marL="457200" lvl="1" indent="0" algn="ctr">
              <a:buNone/>
            </a:pPr>
            <a:r>
              <a:rPr lang="en-US" dirty="0" smtClean="0"/>
              <a:t>Brassard, </a:t>
            </a:r>
            <a:r>
              <a:rPr lang="en-US" dirty="0" err="1" smtClean="0"/>
              <a:t>Crépeau</a:t>
            </a:r>
            <a:r>
              <a:rPr lang="en-US" dirty="0" smtClean="0"/>
              <a:t>, </a:t>
            </a:r>
            <a:r>
              <a:rPr lang="de-DE" dirty="0" smtClean="0"/>
              <a:t>Damgård, </a:t>
            </a:r>
            <a:r>
              <a:rPr lang="en-US" dirty="0" err="1" smtClean="0"/>
              <a:t>Dumais</a:t>
            </a:r>
            <a:r>
              <a:rPr lang="en-US" dirty="0" smtClean="0"/>
              <a:t>, </a:t>
            </a:r>
            <a:r>
              <a:rPr lang="de-DE" dirty="0" smtClean="0"/>
              <a:t>Fehr, Jozsa, Langlois, Lunemann, </a:t>
            </a:r>
            <a:r>
              <a:rPr lang="en-US" dirty="0" err="1" smtClean="0"/>
              <a:t>Mayers</a:t>
            </a:r>
            <a:r>
              <a:rPr lang="en-US" dirty="0" smtClean="0"/>
              <a:t>, </a:t>
            </a:r>
            <a:r>
              <a:rPr lang="en-US" dirty="0" err="1" smtClean="0"/>
              <a:t>Salvail</a:t>
            </a:r>
            <a:r>
              <a:rPr lang="en-US" dirty="0" smtClean="0"/>
              <a:t>, </a:t>
            </a:r>
            <a:r>
              <a:rPr lang="de-DE" dirty="0" smtClean="0"/>
              <a:t>Schaffner</a:t>
            </a:r>
          </a:p>
          <a:p>
            <a:endParaRPr lang="en-US" sz="1050" dirty="0" smtClean="0"/>
          </a:p>
          <a:p>
            <a:r>
              <a:rPr lang="en-US" dirty="0" smtClean="0"/>
              <a:t>Various problems: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1295400" y="4114800"/>
            <a:ext cx="377058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pPr lvl="1" indent="-457200"/>
            <a:r>
              <a:rPr lang="en-US" sz="2400" dirty="0"/>
              <a:t>Need trapdoors (or even UC)</a:t>
            </a:r>
          </a:p>
        </p:txBody>
      </p:sp>
      <p:sp>
        <p:nvSpPr>
          <p:cNvPr id="10" name="Rectangle 9"/>
          <p:cNvSpPr/>
          <p:nvPr/>
        </p:nvSpPr>
        <p:spPr>
          <a:xfrm>
            <a:off x="609600" y="5105400"/>
            <a:ext cx="3152594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No parallel composition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4443712" y="4800600"/>
            <a:ext cx="3379836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Rewinding proofs </a:t>
            </a:r>
            <a:r>
              <a:rPr lang="en-US" sz="2400" dirty="0" smtClean="0"/>
              <a:t>difficult</a:t>
            </a:r>
            <a:endParaRPr lang="en-US" sz="2400" dirty="0"/>
          </a:p>
        </p:txBody>
      </p:sp>
      <p:sp>
        <p:nvSpPr>
          <p:cNvPr id="12" name="Rectangle 11"/>
          <p:cNvSpPr/>
          <p:nvPr/>
        </p:nvSpPr>
        <p:spPr>
          <a:xfrm>
            <a:off x="3989617" y="5634335"/>
            <a:ext cx="4697183" cy="46166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none">
            <a:spAutoFit/>
          </a:bodyPr>
          <a:lstStyle/>
          <a:p>
            <a:r>
              <a:rPr lang="en-US" sz="2400" dirty="0"/>
              <a:t>Do not imply knowledge of message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61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10" grpId="0" animBg="1"/>
      <p:bldP spid="11" grpId="0" animBg="1"/>
      <p:bldP spid="1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Collapse-binding commitments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Adv.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outputs commitment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𝑐</m:t>
                    </m:r>
                  </m:oMath>
                </a14:m>
                <a:r>
                  <a:rPr lang="en-US" dirty="0" smtClean="0"/>
                  <a:t> (classically), </a:t>
                </a:r>
                <a:br>
                  <a:rPr lang="en-US" dirty="0" smtClean="0"/>
                </a:br>
                <a:r>
                  <a:rPr lang="en-US" dirty="0" smtClean="0"/>
                  <a:t>and </a:t>
                </a:r>
                <a:r>
                  <a:rPr lang="en-US" b="1" dirty="0" smtClean="0"/>
                  <a:t>valid </a:t>
                </a:r>
                <a:r>
                  <a:rPr lang="en-US" dirty="0" smtClean="0"/>
                  <a:t>openings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𝑢</m:t>
                    </m:r>
                  </m:oMath>
                </a14:m>
                <a:r>
                  <a:rPr lang="en-US" dirty="0" smtClean="0"/>
                  <a:t> (in superposition) </a:t>
                </a:r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endParaRPr lang="en-US" sz="24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sz="2800" dirty="0" smtClean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b="1" dirty="0" smtClean="0"/>
                  <a:t>Def: </a:t>
                </a:r>
                <a:r>
                  <a:rPr lang="en-US" dirty="0" smtClean="0"/>
                  <a:t>Collapse-binding =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cannot distinguish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029200"/>
              </a:xfrm>
              <a:blipFill>
                <a:blip r:embed="rId2"/>
                <a:stretch>
                  <a:fillRect l="-1852" t="-145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472647" y="3101801"/>
            <a:ext cx="10668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</a:t>
            </a:r>
          </a:p>
        </p:txBody>
      </p:sp>
      <p:cxnSp>
        <p:nvCxnSpPr>
          <p:cNvPr id="6" name="Elbow Connector 5"/>
          <p:cNvCxnSpPr>
            <a:stCxn id="5" idx="2"/>
          </p:cNvCxnSpPr>
          <p:nvPr/>
        </p:nvCxnSpPr>
        <p:spPr>
          <a:xfrm rot="16200000" flipH="1">
            <a:off x="1293319" y="4262329"/>
            <a:ext cx="423862" cy="998406"/>
          </a:xfrm>
          <a:prstGeom prst="bentConnector2">
            <a:avLst/>
          </a:prstGeom>
          <a:ln w="69850" cmpd="dbl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>
            <a:off x="1539447" y="3406601"/>
            <a:ext cx="89895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531806" y="2905780"/>
                <a:ext cx="817595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𝑚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1806" y="2905780"/>
                <a:ext cx="817595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9" name="Straight Arrow Connector 8"/>
          <p:cNvCxnSpPr/>
          <p:nvPr/>
        </p:nvCxnSpPr>
        <p:spPr>
          <a:xfrm>
            <a:off x="1539447" y="4244801"/>
            <a:ext cx="898953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600200" y="3743980"/>
                <a:ext cx="72596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𝑢</m:t>
                      </m:r>
                      <m:r>
                        <a:rPr lang="en-US" sz="28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3743980"/>
                <a:ext cx="725968" cy="52322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Rounded Rectangle 10"/>
          <p:cNvSpPr/>
          <p:nvPr/>
        </p:nvSpPr>
        <p:spPr>
          <a:xfrm>
            <a:off x="2438400" y="3101801"/>
            <a:ext cx="1066800" cy="14478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0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919258" y="4660806"/>
                <a:ext cx="442942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b="0" i="1" dirty="0" smtClean="0">
                          <a:latin typeface="Cambria Math" panose="02040503050406030204" pitchFamily="18" charset="0"/>
                        </a:rPr>
                        <m:t>𝑐</m:t>
                      </m:r>
                    </m:oMath>
                  </m:oMathPara>
                </a14:m>
                <a:endParaRPr lang="en-US" sz="2800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19258" y="4660806"/>
                <a:ext cx="442942" cy="523220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3" name="TextBox 22"/>
          <p:cNvSpPr txBox="1"/>
          <p:nvPr/>
        </p:nvSpPr>
        <p:spPr>
          <a:xfrm>
            <a:off x="3886200" y="3355226"/>
            <a:ext cx="64312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 smtClean="0"/>
              <a:t>or</a:t>
            </a:r>
            <a:endParaRPr lang="en-US" sz="4000" b="1" dirty="0"/>
          </a:p>
        </p:txBody>
      </p:sp>
      <p:grpSp>
        <p:nvGrpSpPr>
          <p:cNvPr id="31" name="Group 30"/>
          <p:cNvGrpSpPr/>
          <p:nvPr/>
        </p:nvGrpSpPr>
        <p:grpSpPr>
          <a:xfrm>
            <a:off x="4800600" y="2905780"/>
            <a:ext cx="3886200" cy="2278246"/>
            <a:chOff x="4800600" y="2905780"/>
            <a:chExt cx="3886200" cy="2278246"/>
          </a:xfrm>
        </p:grpSpPr>
        <p:sp>
          <p:nvSpPr>
            <p:cNvPr id="15" name="Rounded Rectangle 14"/>
            <p:cNvSpPr/>
            <p:nvPr/>
          </p:nvSpPr>
          <p:spPr>
            <a:xfrm>
              <a:off x="48006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6" name="Elbow Connector 15"/>
            <p:cNvCxnSpPr>
              <a:stCxn id="15" idx="2"/>
            </p:cNvCxnSpPr>
            <p:nvPr/>
          </p:nvCxnSpPr>
          <p:spPr>
            <a:xfrm rot="16200000" flipH="1">
              <a:off x="5621272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5867400" y="34066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5859759" y="2905780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759" y="2905780"/>
                  <a:ext cx="817595" cy="523220"/>
                </a:xfrm>
                <a:prstGeom prst="rect">
                  <a:avLst/>
                </a:prstGeom>
                <a:blipFill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9" name="Straight Arrow Connector 18"/>
            <p:cNvCxnSpPr/>
            <p:nvPr/>
          </p:nvCxnSpPr>
          <p:spPr>
            <a:xfrm>
              <a:off x="5867400" y="42448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0" name="TextBox 19"/>
                <p:cNvSpPr txBox="1"/>
                <p:nvPr/>
              </p:nvSpPr>
              <p:spPr>
                <a:xfrm>
                  <a:off x="5943600" y="3743980"/>
                  <a:ext cx="725968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0" name="TextBox 19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43600" y="3743980"/>
                  <a:ext cx="725968" cy="523220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ounded Rectangle 20"/>
            <p:cNvSpPr/>
            <p:nvPr/>
          </p:nvSpPr>
          <p:spPr>
            <a:xfrm>
              <a:off x="76200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TextBox 21"/>
                <p:cNvSpPr txBox="1"/>
                <p:nvPr/>
              </p:nvSpPr>
              <p:spPr>
                <a:xfrm>
                  <a:off x="6247211" y="4660806"/>
                  <a:ext cx="442942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22" name="TextBox 2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211" y="4660806"/>
                  <a:ext cx="442942" cy="523220"/>
                </a:xfrm>
                <a:prstGeom prst="rect">
                  <a:avLst/>
                </a:prstGeom>
                <a:blipFill>
                  <a:blip r:embed="rId8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9" name="TextBox 28"/>
            <p:cNvSpPr txBox="1"/>
            <p:nvPr/>
          </p:nvSpPr>
          <p:spPr>
            <a:xfrm rot="19736164">
              <a:off x="6545738" y="3076654"/>
              <a:ext cx="1108317" cy="400110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2000" b="1" dirty="0" smtClean="0"/>
                <a:t>measure</a:t>
              </a:r>
              <a:endParaRPr lang="en-US" sz="2000" b="1" dirty="0"/>
            </a:p>
          </p:txBody>
        </p:sp>
      </p:grp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12629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3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this </a:t>
            </a:r>
            <a:r>
              <a:rPr lang="en-US" dirty="0" err="1" smtClean="0"/>
              <a:t>def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b="1" dirty="0" smtClean="0"/>
              <a:t>Intuition:</a:t>
            </a:r>
          </a:p>
          <a:p>
            <a:pPr marL="280988" lvl="1" indent="-280988"/>
            <a:r>
              <a:rPr lang="en-US" dirty="0" smtClean="0"/>
              <a:t>Adversary cannot produce</a:t>
            </a:r>
            <a:br>
              <a:rPr lang="en-US" dirty="0" smtClean="0"/>
            </a:br>
            <a:r>
              <a:rPr lang="en-US" dirty="0" smtClean="0"/>
              <a:t>several openings in superposition</a:t>
            </a:r>
          </a:p>
          <a:p>
            <a:pPr marL="280988" lvl="1" indent="-280988"/>
            <a:r>
              <a:rPr lang="en-US" dirty="0" smtClean="0"/>
              <a:t>If he could, he’d notice measurement</a:t>
            </a:r>
          </a:p>
          <a:p>
            <a:pPr marL="0" indent="0">
              <a:buNone/>
            </a:pPr>
            <a:r>
              <a:rPr lang="en-US" b="1" dirty="0" smtClean="0">
                <a:solidFill>
                  <a:schemeClr val="bg1"/>
                </a:solidFill>
              </a:rPr>
              <a:t>Formally: </a:t>
            </a:r>
          </a:p>
          <a:p>
            <a:pPr marL="280988" lvl="1" indent="-280988"/>
            <a:r>
              <a:rPr lang="en-US" dirty="0" smtClean="0">
                <a:solidFill>
                  <a:schemeClr val="bg1"/>
                </a:solidFill>
              </a:rPr>
              <a:t>Weaker than “non-existence of two openings” </a:t>
            </a:r>
            <a:r>
              <a:rPr lang="en-US" sz="2000" dirty="0" smtClean="0">
                <a:solidFill>
                  <a:schemeClr val="bg1"/>
                </a:solidFill>
              </a:rPr>
              <a:t>(perfect)</a:t>
            </a:r>
            <a:endParaRPr lang="en-US" dirty="0" smtClean="0">
              <a:solidFill>
                <a:schemeClr val="bg1"/>
              </a:solidFill>
            </a:endParaRPr>
          </a:p>
          <a:p>
            <a:pPr marL="280988" lvl="1" indent="-280988"/>
            <a:r>
              <a:rPr lang="en-US" dirty="0" smtClean="0">
                <a:solidFill>
                  <a:schemeClr val="bg1"/>
                </a:solidFill>
              </a:rPr>
              <a:t>Stronger than “hard to find two openings”</a:t>
            </a:r>
            <a:r>
              <a:rPr lang="en-US" sz="2000" dirty="0">
                <a:solidFill>
                  <a:schemeClr val="bg1"/>
                </a:solidFill>
              </a:rPr>
              <a:t> </a:t>
            </a:r>
            <a:r>
              <a:rPr lang="en-US" sz="2000" dirty="0" smtClean="0">
                <a:solidFill>
                  <a:schemeClr val="bg1"/>
                </a:solidFill>
              </a:rPr>
              <a:t>(class.-style)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5" name="Group 4"/>
          <p:cNvGrpSpPr/>
          <p:nvPr/>
        </p:nvGrpSpPr>
        <p:grpSpPr>
          <a:xfrm>
            <a:off x="4554831" y="5128084"/>
            <a:ext cx="4512969" cy="1348916"/>
            <a:chOff x="472647" y="2821826"/>
            <a:chExt cx="8214153" cy="2455190"/>
          </a:xfrm>
        </p:grpSpPr>
        <p:sp>
          <p:nvSpPr>
            <p:cNvPr id="6" name="Rounded Rectangle 5"/>
            <p:cNvSpPr/>
            <p:nvPr/>
          </p:nvSpPr>
          <p:spPr>
            <a:xfrm>
              <a:off x="472647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7" name="Elbow Connector 6"/>
            <p:cNvCxnSpPr>
              <a:stCxn id="6" idx="2"/>
            </p:cNvCxnSpPr>
            <p:nvPr/>
          </p:nvCxnSpPr>
          <p:spPr>
            <a:xfrm rot="16200000" flipH="1">
              <a:off x="1293319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Arrow Connector 7"/>
            <p:cNvCxnSpPr/>
            <p:nvPr/>
          </p:nvCxnSpPr>
          <p:spPr>
            <a:xfrm>
              <a:off x="1539447" y="3406601"/>
              <a:ext cx="8989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TextBox 8"/>
                <p:cNvSpPr txBox="1"/>
                <p:nvPr/>
              </p:nvSpPr>
              <p:spPr>
                <a:xfrm>
                  <a:off x="1474750" y="2821826"/>
                  <a:ext cx="993171" cy="6162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9" name="TextBox 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74750" y="2821826"/>
                  <a:ext cx="993171" cy="616209"/>
                </a:xfrm>
                <a:prstGeom prst="rect">
                  <a:avLst/>
                </a:prstGeom>
                <a:blipFill>
                  <a:blip r:embed="rId2"/>
                  <a:stretch>
                    <a:fillRect b="-892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0" name="Straight Arrow Connector 9"/>
            <p:cNvCxnSpPr/>
            <p:nvPr/>
          </p:nvCxnSpPr>
          <p:spPr>
            <a:xfrm>
              <a:off x="1539447" y="4244801"/>
              <a:ext cx="8989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TextBox 10"/>
                <p:cNvSpPr txBox="1"/>
                <p:nvPr/>
              </p:nvSpPr>
              <p:spPr>
                <a:xfrm>
                  <a:off x="1552314" y="3660026"/>
                  <a:ext cx="971115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1" name="TextBox 1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52314" y="3660026"/>
                  <a:ext cx="971115" cy="672229"/>
                </a:xfrm>
                <a:prstGeom prst="rect">
                  <a:avLst/>
                </a:prstGeom>
                <a:blipFill>
                  <a:blip r:embed="rId3"/>
                  <a:stretch>
                    <a:fillRect l="-2273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2" name="Rounded Rectangle 11"/>
            <p:cNvSpPr/>
            <p:nvPr/>
          </p:nvSpPr>
          <p:spPr>
            <a:xfrm>
              <a:off x="24384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919258" y="4660807"/>
                  <a:ext cx="604772" cy="6162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919258" y="4660807"/>
                  <a:ext cx="604772" cy="616209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Rounded Rectangle 13"/>
            <p:cNvSpPr/>
            <p:nvPr/>
          </p:nvSpPr>
          <p:spPr>
            <a:xfrm>
              <a:off x="48006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5" name="Elbow Connector 14"/>
            <p:cNvCxnSpPr>
              <a:stCxn id="14" idx="2"/>
            </p:cNvCxnSpPr>
            <p:nvPr/>
          </p:nvCxnSpPr>
          <p:spPr>
            <a:xfrm rot="16200000" flipH="1">
              <a:off x="5621272" y="4262329"/>
              <a:ext cx="423862" cy="998406"/>
            </a:xfrm>
            <a:prstGeom prst="bentConnector2">
              <a:avLst/>
            </a:prstGeom>
            <a:ln w="69850" cmpd="dbl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/>
            <p:nvPr/>
          </p:nvCxnSpPr>
          <p:spPr>
            <a:xfrm>
              <a:off x="5867400" y="34066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5859760" y="2821826"/>
                  <a:ext cx="1078601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59760" y="2821826"/>
                  <a:ext cx="1078601" cy="672229"/>
                </a:xfrm>
                <a:prstGeom prst="rect">
                  <a:avLst/>
                </a:prstGeom>
                <a:blipFill>
                  <a:blip r:embed="rId5"/>
                  <a:stretch>
                    <a:fillRect b="-1311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8" name="Straight Arrow Connector 17"/>
            <p:cNvCxnSpPr/>
            <p:nvPr/>
          </p:nvCxnSpPr>
          <p:spPr>
            <a:xfrm>
              <a:off x="5867400" y="4244801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9" name="TextBox 18"/>
                <p:cNvSpPr txBox="1"/>
                <p:nvPr/>
              </p:nvSpPr>
              <p:spPr>
                <a:xfrm>
                  <a:off x="5880267" y="3660026"/>
                  <a:ext cx="971115" cy="67222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19" name="TextBox 1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880267" y="3660026"/>
                  <a:ext cx="971115" cy="672229"/>
                </a:xfrm>
                <a:prstGeom prst="rect">
                  <a:avLst/>
                </a:prstGeom>
                <a:blipFill>
                  <a:blip r:embed="rId6"/>
                  <a:stretch>
                    <a:fillRect l="-3448" b="-1333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0" name="Rounded Rectangle 19"/>
            <p:cNvSpPr/>
            <p:nvPr/>
          </p:nvSpPr>
          <p:spPr>
            <a:xfrm>
              <a:off x="7620000" y="3101801"/>
              <a:ext cx="1066800" cy="14478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1" name="TextBox 20"/>
                <p:cNvSpPr txBox="1"/>
                <p:nvPr/>
              </p:nvSpPr>
              <p:spPr>
                <a:xfrm>
                  <a:off x="6247211" y="4660807"/>
                  <a:ext cx="604772" cy="61620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1600" b="0" i="1" dirty="0" smtClean="0">
                            <a:latin typeface="Cambria Math" panose="02040503050406030204" pitchFamily="18" charset="0"/>
                          </a:rPr>
                          <m:t>𝑐</m:t>
                        </m:r>
                      </m:oMath>
                    </m:oMathPara>
                  </a14:m>
                  <a:endParaRPr lang="en-US" sz="1600" dirty="0"/>
                </a:p>
              </p:txBody>
            </p:sp>
          </mc:Choice>
          <mc:Fallback xmlns="">
            <p:sp>
              <p:nvSpPr>
                <p:cNvPr id="21" name="TextBox 20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247211" y="4660807"/>
                  <a:ext cx="604772" cy="616209"/>
                </a:xfrm>
                <a:prstGeom prst="rect">
                  <a:avLst/>
                </a:prstGeom>
                <a:blipFill>
                  <a:blip r:embed="rId7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2" name="TextBox 21"/>
            <p:cNvSpPr txBox="1"/>
            <p:nvPr/>
          </p:nvSpPr>
          <p:spPr>
            <a:xfrm>
              <a:off x="3790243" y="3465878"/>
              <a:ext cx="835035" cy="84028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or</a:t>
              </a:r>
              <a:endParaRPr lang="en-US" sz="2400" b="1" dirty="0"/>
            </a:p>
          </p:txBody>
        </p:sp>
        <p:sp>
          <p:nvSpPr>
            <p:cNvPr id="23" name="TextBox 22"/>
            <p:cNvSpPr txBox="1"/>
            <p:nvPr/>
          </p:nvSpPr>
          <p:spPr>
            <a:xfrm rot="19736164">
              <a:off x="6430117" y="3024622"/>
              <a:ext cx="1339557" cy="504172"/>
            </a:xfrm>
            <a:prstGeom prst="rect">
              <a:avLst/>
            </a:prstGeom>
            <a:solidFill>
              <a:schemeClr val="bg2"/>
            </a:solidFill>
          </p:spPr>
          <p:txBody>
            <a:bodyPr wrap="none" rtlCol="0">
              <a:spAutoFit/>
            </a:bodyPr>
            <a:lstStyle/>
            <a:p>
              <a:r>
                <a:rPr lang="en-US" sz="1200" b="1" dirty="0" smtClean="0"/>
                <a:t>measure</a:t>
              </a:r>
              <a:endParaRPr lang="en-US" sz="1200" b="1" dirty="0"/>
            </a:p>
          </p:txBody>
        </p:sp>
      </p:grpSp>
      <p:sp>
        <p:nvSpPr>
          <p:cNvPr id="24" name="Rectangle 23"/>
          <p:cNvSpPr/>
          <p:nvPr/>
        </p:nvSpPr>
        <p:spPr>
          <a:xfrm>
            <a:off x="4419600" y="5069485"/>
            <a:ext cx="4724400" cy="1480539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25" name="Right Brace 24"/>
          <p:cNvSpPr/>
          <p:nvPr/>
        </p:nvSpPr>
        <p:spPr>
          <a:xfrm>
            <a:off x="6912544" y="2057400"/>
            <a:ext cx="250256" cy="1371600"/>
          </a:xfrm>
          <a:prstGeom prst="rightBrace">
            <a:avLst/>
          </a:prstGeom>
          <a:ln w="38100">
            <a:solidFill>
              <a:srgbClr val="C00000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C0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7225725" y="2448580"/>
            <a:ext cx="14384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>
                <a:solidFill>
                  <a:srgbClr val="C00000"/>
                </a:solidFill>
              </a:rPr>
              <a:t>k</a:t>
            </a:r>
            <a:r>
              <a:rPr lang="en-US" sz="2800" dirty="0" smtClean="0">
                <a:solidFill>
                  <a:srgbClr val="C00000"/>
                </a:solidFill>
              </a:rPr>
              <a:t>ind of…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467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724400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1200"/>
                  </a:spcAft>
                  <a:buNone/>
                  <a:tabLst>
                    <a:tab pos="2682875" algn="l"/>
                  </a:tabLst>
                </a:pPr>
                <a:r>
                  <a:rPr lang="en-US" dirty="0" smtClean="0"/>
                  <a:t>Perfect binding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 smtClean="0"/>
                  <a:t> collapse-binding</a:t>
                </a:r>
                <a:br>
                  <a:rPr lang="en-US" dirty="0" smtClean="0"/>
                </a:br>
                <a:r>
                  <a:rPr lang="en-US" dirty="0" smtClean="0"/>
                  <a:t>	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⟹</m:t>
                    </m:r>
                  </m:oMath>
                </a14:m>
                <a:r>
                  <a:rPr lang="en-US" dirty="0" smtClean="0"/>
                  <a:t> classical-style binding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Avoids “change of mind”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Composes in parallel</a:t>
                </a:r>
              </a:p>
              <a:p>
                <a:pPr marL="0" indent="0">
                  <a:buNone/>
                </a:pPr>
                <a:r>
                  <a:rPr lang="en-US" dirty="0" smtClean="0"/>
                  <a:t>Rewinding friendly</a:t>
                </a:r>
              </a:p>
              <a:p>
                <a:pPr lvl="1">
                  <a:spcAft>
                    <a:spcPts val="1200"/>
                  </a:spcAft>
                </a:pPr>
                <a:r>
                  <a:rPr lang="en-US" dirty="0" smtClean="0"/>
                  <a:t>gives ZK arguments of knowledge</a:t>
                </a:r>
              </a:p>
              <a:p>
                <a:pPr marL="0" indent="0">
                  <a:spcAft>
                    <a:spcPts val="1200"/>
                  </a:spcAft>
                  <a:buNone/>
                </a:pPr>
                <a:r>
                  <a:rPr lang="en-US" dirty="0" smtClean="0"/>
                  <a:t>Simple constructions from “collapsing” hashes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724400"/>
              </a:xfrm>
              <a:blipFill>
                <a:blip r:embed="rId2"/>
                <a:stretch>
                  <a:fillRect l="-1852" t="-1548" b="-12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457200" y="2667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57200" y="3429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57200" y="41910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57200" y="5410200"/>
            <a:ext cx="8153400" cy="0"/>
          </a:xfrm>
          <a:prstGeom prst="line">
            <a:avLst/>
          </a:prstGeom>
          <a:ln w="9525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8001000" y="1730514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3" name="Rectangle 32"/>
          <p:cNvSpPr/>
          <p:nvPr/>
        </p:nvSpPr>
        <p:spPr>
          <a:xfrm>
            <a:off x="8001000" y="2709130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4" name="Rectangle 33"/>
          <p:cNvSpPr/>
          <p:nvPr/>
        </p:nvSpPr>
        <p:spPr>
          <a:xfrm>
            <a:off x="8001000" y="3466682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001000" y="4400689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36" name="Rectangle 35"/>
          <p:cNvSpPr/>
          <p:nvPr/>
        </p:nvSpPr>
        <p:spPr>
          <a:xfrm>
            <a:off x="8015565" y="5715000"/>
            <a:ext cx="595035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>
                <a:solidFill>
                  <a:schemeClr val="accent3"/>
                </a:solidFill>
              </a:rPr>
              <a:t>✔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14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33" grpId="0"/>
      <p:bldP spid="34" grpId="0"/>
      <p:bldP spid="35" grpId="0"/>
      <p:bldP spid="3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 a commitment scheme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horse race</a:t>
            </a:r>
          </a:p>
          <a:p>
            <a:endParaRPr lang="en-US" dirty="0"/>
          </a:p>
          <a:p>
            <a:endParaRPr lang="en-US" sz="1600" dirty="0" smtClean="0"/>
          </a:p>
          <a:p>
            <a:endParaRPr lang="en-US" dirty="0"/>
          </a:p>
          <a:p>
            <a:r>
              <a:rPr lang="en-US" dirty="0" smtClean="0"/>
              <a:t>“Spicy Spirit” wins…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10" name="Group 9"/>
          <p:cNvGrpSpPr/>
          <p:nvPr/>
        </p:nvGrpSpPr>
        <p:grpSpPr>
          <a:xfrm>
            <a:off x="609600" y="2491235"/>
            <a:ext cx="7696200" cy="861565"/>
            <a:chOff x="609600" y="2491235"/>
            <a:chExt cx="7696200" cy="861565"/>
          </a:xfrm>
        </p:grpSpPr>
        <p:sp>
          <p:nvSpPr>
            <p:cNvPr id="5" name="Rounded Rectangle 4"/>
            <p:cNvSpPr/>
            <p:nvPr/>
          </p:nvSpPr>
          <p:spPr>
            <a:xfrm>
              <a:off x="609600" y="2590800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477000" y="2590800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14600" y="2971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2557269" y="2491235"/>
                  <a:ext cx="369190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("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𝑠𝑝𝑖𝑐𝑦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𝑠𝑝𝑖𝑟𝑖𝑡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", 231632)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269" y="2491235"/>
                  <a:ext cx="3691908" cy="461665"/>
                </a:xfrm>
                <a:prstGeom prst="rect">
                  <a:avLst/>
                </a:prstGeom>
                <a:blipFill>
                  <a:blip r:embed="rId2"/>
                  <a:stretch>
                    <a:fillRect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7" name="Group 16"/>
          <p:cNvGrpSpPr/>
          <p:nvPr/>
        </p:nvGrpSpPr>
        <p:grpSpPr>
          <a:xfrm>
            <a:off x="609600" y="4419600"/>
            <a:ext cx="7696200" cy="1219200"/>
            <a:chOff x="609600" y="4419600"/>
            <a:chExt cx="7696200" cy="1219200"/>
          </a:xfrm>
        </p:grpSpPr>
        <p:sp>
          <p:nvSpPr>
            <p:cNvPr id="11" name="Rounded Rectangle 10"/>
            <p:cNvSpPr/>
            <p:nvPr/>
          </p:nvSpPr>
          <p:spPr>
            <a:xfrm>
              <a:off x="609600" y="4519165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77000" y="4519165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514600" y="4900165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3766670" y="4419600"/>
                  <a:ext cx="1273104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231632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66670" y="4419600"/>
                  <a:ext cx="1273104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47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 flipH="1">
              <a:off x="2514600" y="5638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015054" y="5105400"/>
              <a:ext cx="7328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$$$</a:t>
              </a:r>
              <a:endParaRPr lang="en-US" sz="2800" b="1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8436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Surprises with hash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a cheating player</a:t>
            </a:r>
          </a:p>
          <a:p>
            <a:endParaRPr lang="en-US" dirty="0"/>
          </a:p>
          <a:p>
            <a:endParaRPr lang="en-US" sz="1600" dirty="0" smtClean="0"/>
          </a:p>
          <a:p>
            <a:endParaRPr lang="en-US" dirty="0"/>
          </a:p>
          <a:p>
            <a:r>
              <a:rPr lang="en-US" dirty="0" smtClean="0"/>
              <a:t>“</a:t>
            </a:r>
            <a:r>
              <a:rPr lang="en-US" dirty="0" err="1" smtClean="0"/>
              <a:t>Wallopping</a:t>
            </a:r>
            <a:r>
              <a:rPr lang="en-US" dirty="0" smtClean="0"/>
              <a:t> Waldo” wins…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17" name="Group 16"/>
          <p:cNvGrpSpPr/>
          <p:nvPr/>
        </p:nvGrpSpPr>
        <p:grpSpPr>
          <a:xfrm>
            <a:off x="609600" y="4419600"/>
            <a:ext cx="7696200" cy="1219200"/>
            <a:chOff x="609600" y="4419600"/>
            <a:chExt cx="7696200" cy="1219200"/>
          </a:xfrm>
        </p:grpSpPr>
        <p:sp>
          <p:nvSpPr>
            <p:cNvPr id="11" name="Rounded Rectangle 10"/>
            <p:cNvSpPr/>
            <p:nvPr/>
          </p:nvSpPr>
          <p:spPr>
            <a:xfrm>
              <a:off x="609600" y="4519165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12" name="Rounded Rectangle 11"/>
            <p:cNvSpPr/>
            <p:nvPr/>
          </p:nvSpPr>
          <p:spPr>
            <a:xfrm>
              <a:off x="6477000" y="4519165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13" name="Straight Arrow Connector 12"/>
            <p:cNvCxnSpPr/>
            <p:nvPr/>
          </p:nvCxnSpPr>
          <p:spPr>
            <a:xfrm>
              <a:off x="2514600" y="4900165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4" name="TextBox 13"/>
                <p:cNvSpPr txBox="1"/>
                <p:nvPr/>
              </p:nvSpPr>
              <p:spPr>
                <a:xfrm>
                  <a:off x="2755444" y="4419600"/>
                  <a:ext cx="329558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a14:m>
                  <a:r>
                    <a:rPr lang="en-US" sz="2400" dirty="0" smtClean="0"/>
                    <a:t> with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𝑤𝑎𝑙𝑙𝑜𝑝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4" name="TextBox 1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5444" y="4419600"/>
                  <a:ext cx="3295582" cy="461665"/>
                </a:xfrm>
                <a:prstGeom prst="rect">
                  <a:avLst/>
                </a:prstGeom>
                <a:blipFill>
                  <a:blip r:embed="rId2"/>
                  <a:stretch>
                    <a:fillRect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5" name="Straight Arrow Connector 14"/>
            <p:cNvCxnSpPr/>
            <p:nvPr/>
          </p:nvCxnSpPr>
          <p:spPr>
            <a:xfrm flipH="1">
              <a:off x="2514600" y="5638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4015054" y="5105400"/>
              <a:ext cx="732893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800" b="1" dirty="0" smtClean="0"/>
                <a:t>$$$</a:t>
              </a:r>
              <a:endParaRPr lang="en-US" sz="2800" b="1" dirty="0"/>
            </a:p>
          </p:txBody>
        </p:sp>
      </p:grp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3</a:t>
            </a:fld>
            <a:endParaRPr lang="en-US"/>
          </a:p>
        </p:txBody>
      </p:sp>
      <p:grpSp>
        <p:nvGrpSpPr>
          <p:cNvPr id="21" name="Group 20"/>
          <p:cNvGrpSpPr/>
          <p:nvPr/>
        </p:nvGrpSpPr>
        <p:grpSpPr>
          <a:xfrm>
            <a:off x="609600" y="2510135"/>
            <a:ext cx="7696200" cy="932780"/>
            <a:chOff x="609600" y="2510135"/>
            <a:chExt cx="7696200" cy="932780"/>
          </a:xfrm>
        </p:grpSpPr>
        <p:sp>
          <p:nvSpPr>
            <p:cNvPr id="5" name="Rounded Rectangle 4"/>
            <p:cNvSpPr/>
            <p:nvPr/>
          </p:nvSpPr>
          <p:spPr>
            <a:xfrm>
              <a:off x="609600" y="2590800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477000" y="2590800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14600" y="297180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542798" y="2981250"/>
                  <a:ext cx="17208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Some fake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2798" y="2981250"/>
                  <a:ext cx="1720856" cy="461665"/>
                </a:xfrm>
                <a:prstGeom prst="rect">
                  <a:avLst/>
                </a:prstGeom>
                <a:blipFill>
                  <a:blip r:embed="rId3"/>
                  <a:stretch>
                    <a:fillRect l="-4965" t="-10526" r="-355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2557269" y="2510135"/>
                  <a:ext cx="3691908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Para xmlns:m="http://schemas.openxmlformats.org/officeDocument/2006/math">
                      <m:oMathParaPr>
                        <m:jc m:val="center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𝐻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("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𝑠𝑝𝑖𝑐𝑦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𝑠𝑝𝑖𝑟𝑖𝑡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", 231632)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557269" y="2510135"/>
                  <a:ext cx="3691908" cy="461665"/>
                </a:xfrm>
                <a:prstGeom prst="rect">
                  <a:avLst/>
                </a:prstGeom>
                <a:blipFill>
                  <a:blip r:embed="rId4"/>
                  <a:stretch>
                    <a:fillRect b="-17105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0" name="Straight Connector 19"/>
            <p:cNvCxnSpPr/>
            <p:nvPr/>
          </p:nvCxnSpPr>
          <p:spPr>
            <a:xfrm flipV="1">
              <a:off x="2557269" y="2667000"/>
              <a:ext cx="3614931" cy="190135"/>
            </a:xfrm>
            <a:prstGeom prst="line">
              <a:avLst/>
            </a:prstGeom>
            <a:ln w="57150">
              <a:solidFill>
                <a:srgbClr val="FF0000"/>
              </a:solidFill>
              <a:tailEnd type="non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680192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Surprises with hash functions (</a:t>
            </a:r>
            <a:r>
              <a:rPr lang="en-US" dirty="0" smtClean="0"/>
              <a:t>II)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2926454"/>
                <a:ext cx="8229600" cy="3474346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>
                  <a:buNone/>
                </a:pPr>
                <a:r>
                  <a:rPr lang="en-US" b="1" dirty="0" smtClean="0"/>
                  <a:t>Classical crypto: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is collision-resistant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(infeasible to find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US" dirty="0" smtClean="0"/>
                  <a:t> with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n-US" dirty="0" smtClean="0"/>
                  <a:t>)</a:t>
                </a:r>
              </a:p>
              <a:p>
                <a:pPr marL="0" indent="0">
                  <a:buNone/>
                </a:pPr>
                <a:endParaRPr lang="en-US" sz="2400" b="1" dirty="0"/>
              </a:p>
              <a:p>
                <a:pPr marL="0" indent="0">
                  <a:buNone/>
                </a:pPr>
                <a:r>
                  <a:rPr lang="en-US" b="1" dirty="0" smtClean="0"/>
                  <a:t>Consequence: </a:t>
                </a:r>
                <a:r>
                  <a:rPr lang="en-US" dirty="0" smtClean="0"/>
                  <a:t>Can open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r>
                  <a:rPr lang="en-US" b="1" dirty="0" smtClean="0"/>
                  <a:t> </a:t>
                </a:r>
                <a:r>
                  <a:rPr lang="en-US" dirty="0" smtClean="0"/>
                  <a:t>to one horse only.</a:t>
                </a:r>
              </a:p>
              <a:p>
                <a:pPr marL="0" indent="0">
                  <a:buNone/>
                </a:pPr>
                <a:endParaRPr lang="en-US" sz="2200" b="1" dirty="0"/>
              </a:p>
              <a:p>
                <a:pPr marL="0" indent="0">
                  <a:buNone/>
                  <a:tabLst>
                    <a:tab pos="341313" algn="l"/>
                  </a:tabLst>
                </a:pPr>
                <a:r>
                  <a:rPr lang="en-US" b="1" dirty="0" smtClean="0"/>
                  <a:t>Surprise:</a:t>
                </a:r>
                <a:r>
                  <a:rPr lang="en-US" dirty="0" smtClean="0"/>
                  <a:t> Does not hold for quantum </a:t>
                </a:r>
                <a:r>
                  <a:rPr lang="en-US" dirty="0" err="1" smtClean="0"/>
                  <a:t>adv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	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𝐻</m:t>
                    </m:r>
                  </m:oMath>
                </a14:m>
                <a:r>
                  <a:rPr lang="en-US" dirty="0" smtClean="0"/>
                  <a:t> might be coll.-res., and attack still works)</a:t>
                </a:r>
                <a:br>
                  <a:rPr lang="en-US" dirty="0" smtClean="0"/>
                </a:br>
                <a:r>
                  <a:rPr lang="en-US" sz="1900" dirty="0"/>
                  <a:t>	</a:t>
                </a:r>
                <a:r>
                  <a:rPr lang="en-US" sz="1900" dirty="0" smtClean="0"/>
                  <a:t>[Unruh, </a:t>
                </a:r>
                <a:r>
                  <a:rPr lang="en-US" sz="1900" dirty="0" err="1" smtClean="0"/>
                  <a:t>Eurocrypt</a:t>
                </a:r>
                <a:r>
                  <a:rPr lang="en-US" sz="1900" dirty="0" smtClean="0"/>
                  <a:t> 16]</a:t>
                </a:r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2926454"/>
                <a:ext cx="8229600" cy="3474346"/>
              </a:xfrm>
              <a:blipFill>
                <a:blip r:embed="rId2"/>
                <a:stretch>
                  <a:fillRect l="-1704" t="-350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Rounded Rectangle 4"/>
          <p:cNvSpPr/>
          <p:nvPr/>
        </p:nvSpPr>
        <p:spPr>
          <a:xfrm>
            <a:off x="609600" y="1699765"/>
            <a:ext cx="16764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Player</a:t>
            </a:r>
          </a:p>
        </p:txBody>
      </p:sp>
      <p:sp>
        <p:nvSpPr>
          <p:cNvPr id="6" name="Rounded Rectangle 5"/>
          <p:cNvSpPr/>
          <p:nvPr/>
        </p:nvSpPr>
        <p:spPr>
          <a:xfrm>
            <a:off x="6477000" y="1699765"/>
            <a:ext cx="1828800" cy="762000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Bookie</a:t>
            </a:r>
          </a:p>
        </p:txBody>
      </p:sp>
      <p:cxnSp>
        <p:nvCxnSpPr>
          <p:cNvPr id="7" name="Straight Arrow Connector 6"/>
          <p:cNvCxnSpPr/>
          <p:nvPr/>
        </p:nvCxnSpPr>
        <p:spPr>
          <a:xfrm>
            <a:off x="2514600" y="2080765"/>
            <a:ext cx="3810000" cy="0"/>
          </a:xfrm>
          <a:prstGeom prst="straightConnector1">
            <a:avLst/>
          </a:prstGeom>
          <a:ln w="38100">
            <a:solidFill>
              <a:srgbClr val="2D63A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2755444" y="1600200"/>
                <a:ext cx="32955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US" sz="2400" dirty="0" smtClean="0"/>
                  <a:t> with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𝐻</m:t>
                    </m:r>
                    <m:d>
                      <m:d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𝑤𝑎𝑙𝑙𝑜𝑝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</m:d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h</m:t>
                    </m:r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5444" y="1600200"/>
                <a:ext cx="3295582" cy="461665"/>
              </a:xfrm>
              <a:prstGeom prst="rect">
                <a:avLst/>
              </a:prstGeom>
              <a:blipFill>
                <a:blip r:embed="rId3"/>
                <a:stretch>
                  <a:fillRect t="-10667" b="-29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071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Surprises with hash functions (</a:t>
            </a:r>
            <a:r>
              <a:rPr lang="en-US" dirty="0" smtClean="0"/>
              <a:t>III)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13" name="Group 12"/>
          <p:cNvGrpSpPr/>
          <p:nvPr/>
        </p:nvGrpSpPr>
        <p:grpSpPr>
          <a:xfrm>
            <a:off x="609600" y="1524000"/>
            <a:ext cx="7696200" cy="3304430"/>
            <a:chOff x="609600" y="1524000"/>
            <a:chExt cx="7696200" cy="3304430"/>
          </a:xfrm>
        </p:grpSpPr>
        <p:sp>
          <p:nvSpPr>
            <p:cNvPr id="5" name="Rounded Rectangle 4"/>
            <p:cNvSpPr/>
            <p:nvPr/>
          </p:nvSpPr>
          <p:spPr>
            <a:xfrm>
              <a:off x="609600" y="1623565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6" name="Rounded Rectangle 5"/>
            <p:cNvSpPr/>
            <p:nvPr/>
          </p:nvSpPr>
          <p:spPr>
            <a:xfrm>
              <a:off x="6477000" y="1623565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2514600" y="2004565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3542798" y="1524000"/>
                  <a:ext cx="172085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:r>
                    <a:rPr lang="en-US" sz="2400" dirty="0" smtClean="0"/>
                    <a:t>Some fake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42798" y="1524000"/>
                  <a:ext cx="1720856" cy="461665"/>
                </a:xfrm>
                <a:prstGeom prst="rect">
                  <a:avLst/>
                </a:prstGeom>
                <a:blipFill>
                  <a:blip r:embed="rId2"/>
                  <a:stretch>
                    <a:fillRect l="-4965" t="-10526" r="-355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ounded Rectangle 8"/>
            <p:cNvSpPr/>
            <p:nvPr/>
          </p:nvSpPr>
          <p:spPr>
            <a:xfrm>
              <a:off x="609600" y="3551930"/>
              <a:ext cx="16764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Player</a:t>
              </a:r>
            </a:p>
          </p:txBody>
        </p:sp>
        <p:sp>
          <p:nvSpPr>
            <p:cNvPr id="10" name="Rounded Rectangle 9"/>
            <p:cNvSpPr/>
            <p:nvPr/>
          </p:nvSpPr>
          <p:spPr>
            <a:xfrm>
              <a:off x="6477000" y="3551930"/>
              <a:ext cx="1828800" cy="762000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36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Bookie</a:t>
              </a:r>
            </a:p>
          </p:txBody>
        </p:sp>
        <p:cxnSp>
          <p:nvCxnSpPr>
            <p:cNvPr id="11" name="Straight Arrow Connector 10"/>
            <p:cNvCxnSpPr/>
            <p:nvPr/>
          </p:nvCxnSpPr>
          <p:spPr>
            <a:xfrm>
              <a:off x="2514600" y="3932930"/>
              <a:ext cx="38100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2" name="TextBox 11"/>
                <p:cNvSpPr txBox="1"/>
                <p:nvPr/>
              </p:nvSpPr>
              <p:spPr>
                <a:xfrm>
                  <a:off x="2755444" y="3452365"/>
                  <a:ext cx="3295582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 algn="ctr"/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𝑟</m:t>
                      </m:r>
                    </m:oMath>
                  </a14:m>
                  <a:r>
                    <a:rPr lang="en-US" sz="2400" dirty="0" smtClean="0"/>
                    <a:t> with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𝐻</m:t>
                      </m:r>
                      <m:d>
                        <m:d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𝑤𝑎𝑙𝑙𝑜𝑝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</m:d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</m:t>
                      </m:r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2" name="TextBox 1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755444" y="3452365"/>
                  <a:ext cx="3295582" cy="461665"/>
                </a:xfrm>
                <a:prstGeom prst="rect">
                  <a:avLst/>
                </a:prstGeom>
                <a:blipFill>
                  <a:blip r:embed="rId3"/>
                  <a:stretch>
                    <a:fillRect t="-10526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6" name="Straight Arrow Connector 15"/>
            <p:cNvCxnSpPr/>
            <p:nvPr/>
          </p:nvCxnSpPr>
          <p:spPr>
            <a:xfrm>
              <a:off x="1447800" y="2537965"/>
              <a:ext cx="0" cy="91440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7" name="TextBox 16"/>
                <p:cNvSpPr txBox="1"/>
                <p:nvPr/>
              </p:nvSpPr>
              <p:spPr>
                <a:xfrm>
                  <a:off x="1431164" y="2685900"/>
                  <a:ext cx="702436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m:rPr>
                            <m:sty m:val="p"/>
                          </m:rPr>
                          <a:rPr lang="en-US" sz="2400" b="0" i="0" smtClean="0">
                            <a:latin typeface="Cambria Math" panose="02040503050406030204" pitchFamily="18" charset="0"/>
                          </a:rPr>
                          <m:t>Ψ</m:t>
                        </m:r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7" name="TextBox 1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31164" y="2685900"/>
                  <a:ext cx="702436" cy="461665"/>
                </a:xfrm>
                <a:prstGeom prst="rect">
                  <a:avLst/>
                </a:prstGeom>
                <a:blipFill>
                  <a:blip r:embed="rId4"/>
                  <a:stretch>
                    <a:fillRect l="-2609" r="-1739" b="-1866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1101519" y="4366765"/>
                  <a:ext cx="1794081" cy="461665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m:rPr>
                          <m:sty m:val="p"/>
                        </m:rPr>
                        <a:rPr lang="en-US" sz="2400" b="0" i="0" smtClean="0">
                          <a:latin typeface="Cambria Math" panose="02040503050406030204" pitchFamily="18" charset="0"/>
                        </a:rPr>
                        <m:t>Ψ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〉</m:t>
                      </m:r>
                    </m:oMath>
                  </a14:m>
                  <a:r>
                    <a:rPr lang="en-US" sz="2400" dirty="0" smtClean="0"/>
                    <a:t> used up!</a:t>
                  </a:r>
                  <a:endParaRPr lang="en-US" sz="24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1519" y="4366765"/>
                  <a:ext cx="1794081" cy="461665"/>
                </a:xfrm>
                <a:prstGeom prst="rect">
                  <a:avLst/>
                </a:prstGeom>
                <a:blipFill>
                  <a:blip r:embed="rId5"/>
                  <a:stretch>
                    <a:fillRect l="-3061" t="-10526" r="-4082" b="-28947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83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Solution:  Quantum binding-definitions</a:t>
            </a:r>
            <a:r>
              <a:rPr lang="en-US" sz="1800" b="0" dirty="0" smtClean="0"/>
              <a:t>   [Unruh 16]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6</a:t>
            </a:fld>
            <a:endParaRPr lang="en-US"/>
          </a:p>
        </p:txBody>
      </p:sp>
      <p:sp>
        <p:nvSpPr>
          <p:cNvPr id="6" name="Rounded Rectangle 5"/>
          <p:cNvSpPr/>
          <p:nvPr/>
        </p:nvSpPr>
        <p:spPr>
          <a:xfrm>
            <a:off x="914400" y="1670843"/>
            <a:ext cx="2590800" cy="121322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Definition:</a:t>
            </a:r>
            <a:r>
              <a:rPr lang="en-US" sz="24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4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Collapse-binding</a:t>
            </a:r>
            <a:br>
              <a:rPr lang="en-US" sz="24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4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commitment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140844" y="1542871"/>
            <a:ext cx="337425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Forbids </a:t>
            </a:r>
            <a:r>
              <a:rPr lang="en-US" sz="2400" dirty="0" smtClean="0"/>
              <a:t>“Waldo-attack”</a:t>
            </a: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Composes in parallel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“Rewinding-friendly”</a:t>
            </a:r>
            <a:endParaRPr lang="en-US" sz="2400" dirty="0"/>
          </a:p>
        </p:txBody>
      </p:sp>
      <p:sp>
        <p:nvSpPr>
          <p:cNvPr id="8" name="Rounded Rectangle 7"/>
          <p:cNvSpPr/>
          <p:nvPr/>
        </p:nvSpPr>
        <p:spPr>
          <a:xfrm>
            <a:off x="914400" y="4543822"/>
            <a:ext cx="2590800" cy="996157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4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Definition:</a:t>
            </a:r>
            <a:r>
              <a:rPr lang="en-US" sz="24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/>
            </a:r>
            <a:br>
              <a:rPr lang="en-US" sz="24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</a:br>
            <a:r>
              <a:rPr lang="en-US" sz="2400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Collapsing hash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140844" y="4441735"/>
            <a:ext cx="409278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Strengthening of</a:t>
            </a:r>
            <a:br>
              <a:rPr lang="en-US" sz="2400" dirty="0" smtClean="0"/>
            </a:br>
            <a:r>
              <a:rPr lang="en-US" sz="2400" dirty="0" smtClean="0"/>
              <a:t>collision-resistance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Exist in random oracle model</a:t>
            </a:r>
            <a:endParaRPr lang="en-US" sz="2400" dirty="0"/>
          </a:p>
        </p:txBody>
      </p:sp>
      <p:sp>
        <p:nvSpPr>
          <p:cNvPr id="10" name="Up Arrow 9"/>
          <p:cNvSpPr/>
          <p:nvPr/>
        </p:nvSpPr>
        <p:spPr>
          <a:xfrm>
            <a:off x="2057400" y="3062351"/>
            <a:ext cx="381000" cy="1303184"/>
          </a:xfrm>
          <a:prstGeom prst="upArrow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1" name="Simple..."/>
          <p:cNvSpPr txBox="1"/>
          <p:nvPr/>
        </p:nvSpPr>
        <p:spPr>
          <a:xfrm>
            <a:off x="2319590" y="3352800"/>
            <a:ext cx="18714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Simple</a:t>
            </a:r>
          </a:p>
          <a:p>
            <a:r>
              <a:rPr lang="en-US" sz="2400" dirty="0" smtClean="0"/>
              <a:t>constructions</a:t>
            </a:r>
            <a:endParaRPr lang="en-US" sz="2400" dirty="0"/>
          </a:p>
        </p:txBody>
      </p:sp>
      <p:sp>
        <p:nvSpPr>
          <p:cNvPr id="13" name="Whiteness"/>
          <p:cNvSpPr/>
          <p:nvPr/>
        </p:nvSpPr>
        <p:spPr>
          <a:xfrm>
            <a:off x="152400" y="1413363"/>
            <a:ext cx="8839200" cy="4639039"/>
          </a:xfrm>
          <a:prstGeom prst="rect">
            <a:avLst/>
          </a:prstGeom>
          <a:solidFill>
            <a:srgbClr val="FFFFFF">
              <a:alpha val="74902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  <a:latin typeface="Arial Unicode MS"/>
              <a:ea typeface="Arial Unicode MS"/>
              <a:cs typeface="Arial Unicode MS"/>
            </a:endParaRPr>
          </a:p>
        </p:txBody>
      </p:sp>
      <p:sp>
        <p:nvSpPr>
          <p:cNvPr id="12" name="Do collapsing..."/>
          <p:cNvSpPr/>
          <p:nvPr/>
        </p:nvSpPr>
        <p:spPr>
          <a:xfrm>
            <a:off x="1828800" y="3062351"/>
            <a:ext cx="5791200" cy="1025219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chemeClr val="tx1"/>
                </a:solidFill>
                <a:latin typeface="Arial Unicode MS"/>
                <a:ea typeface="Arial Unicode MS"/>
                <a:cs typeface="Arial Unicode MS"/>
              </a:rPr>
              <a:t>Do collapsing hash functions exist in the standard model?</a:t>
            </a:r>
          </a:p>
        </p:txBody>
      </p:sp>
    </p:spTree>
    <p:extLst>
      <p:ext uri="{BB962C8B-B14F-4D97-AF65-F5344CB8AC3E}">
        <p14:creationId xmlns:p14="http://schemas.microsoft.com/office/powerpoint/2010/main" val="4266082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5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hash functions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Strengthening of “collision-resistance”</a:t>
                </a:r>
                <a:br>
                  <a:rPr lang="en-US" dirty="0" smtClean="0"/>
                </a:br>
                <a:r>
                  <a:rPr lang="en-US" dirty="0" smtClean="0"/>
                  <a:t>for quantum setting</a:t>
                </a:r>
              </a:p>
              <a:p>
                <a:pPr marL="0" indent="0">
                  <a:buNone/>
                </a:pPr>
                <a:endParaRPr lang="en-US" sz="2400" dirty="0"/>
              </a:p>
              <a:p>
                <a:pPr marL="0" indent="0">
                  <a:buNone/>
                </a:pPr>
                <a:r>
                  <a:rPr lang="en-US" dirty="0" smtClean="0"/>
                  <a:t>Adv.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messages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𝑚</m:t>
                    </m:r>
                  </m:oMath>
                </a14:m>
                <a:r>
                  <a:rPr lang="en-US" dirty="0" smtClean="0"/>
                  <a:t> (in superposition) </a:t>
                </a:r>
              </a:p>
              <a:p>
                <a:pPr marL="0" indent="0">
                  <a:buNone/>
                </a:pPr>
                <a:endParaRPr lang="en-US" sz="4000" dirty="0"/>
              </a:p>
              <a:p>
                <a:pPr marL="0" indent="0">
                  <a:buNone/>
                </a:pPr>
                <a:endParaRPr lang="en-US" sz="3600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smtClean="0"/>
                  <a:t>Def: </a:t>
                </a:r>
                <a:r>
                  <a:rPr lang="en-US" dirty="0" smtClean="0"/>
                  <a:t>Collapsing = </a:t>
                </a:r>
                <a:r>
                  <a:rPr lang="en-US" b="1" dirty="0" smtClean="0"/>
                  <a:t>A</a:t>
                </a:r>
                <a:r>
                  <a:rPr lang="en-US" dirty="0" smtClean="0"/>
                  <a:t> cannot distinguish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524000"/>
                <a:ext cx="8229600" cy="4800600"/>
              </a:xfrm>
              <a:blipFill>
                <a:blip r:embed="rId2"/>
                <a:stretch>
                  <a:fillRect l="-1852" t="-1650" b="-101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472647" y="4271699"/>
            <a:ext cx="3642153" cy="865944"/>
            <a:chOff x="472647" y="4271699"/>
            <a:chExt cx="3642153" cy="865944"/>
          </a:xfrm>
        </p:grpSpPr>
        <p:sp>
          <p:nvSpPr>
            <p:cNvPr id="5" name="Rounded Rectangle 4"/>
            <p:cNvSpPr/>
            <p:nvPr/>
          </p:nvSpPr>
          <p:spPr>
            <a:xfrm>
              <a:off x="472647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7" name="Straight Arrow Connector 6"/>
            <p:cNvCxnSpPr/>
            <p:nvPr/>
          </p:nvCxnSpPr>
          <p:spPr>
            <a:xfrm>
              <a:off x="1539447" y="4772519"/>
              <a:ext cx="1508553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TextBox 7"/>
                <p:cNvSpPr txBox="1"/>
                <p:nvPr/>
              </p:nvSpPr>
              <p:spPr>
                <a:xfrm>
                  <a:off x="1531806" y="4271699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8" name="TextBox 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531806" y="4271699"/>
                  <a:ext cx="817595" cy="523220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ounded Rectangle 10"/>
            <p:cNvSpPr/>
            <p:nvPr/>
          </p:nvSpPr>
          <p:spPr>
            <a:xfrm>
              <a:off x="3048000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4267200" y="4271699"/>
            <a:ext cx="4572000" cy="865944"/>
            <a:chOff x="4267200" y="4271699"/>
            <a:chExt cx="4572000" cy="865944"/>
          </a:xfrm>
        </p:grpSpPr>
        <p:sp>
          <p:nvSpPr>
            <p:cNvPr id="15" name="Rounded Rectangle 14"/>
            <p:cNvSpPr/>
            <p:nvPr/>
          </p:nvSpPr>
          <p:spPr>
            <a:xfrm>
              <a:off x="4953000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cxnSp>
          <p:nvCxnSpPr>
            <p:cNvPr id="17" name="Straight Arrow Connector 16"/>
            <p:cNvCxnSpPr/>
            <p:nvPr/>
          </p:nvCxnSpPr>
          <p:spPr>
            <a:xfrm>
              <a:off x="6019800" y="4772519"/>
              <a:ext cx="1752600" cy="0"/>
            </a:xfrm>
            <a:prstGeom prst="straightConnector1">
              <a:avLst/>
            </a:prstGeom>
            <a:ln w="38100">
              <a:solidFill>
                <a:srgbClr val="2D63A2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8" name="TextBox 17"/>
                <p:cNvSpPr txBox="1"/>
                <p:nvPr/>
              </p:nvSpPr>
              <p:spPr>
                <a:xfrm>
                  <a:off x="6012159" y="4271699"/>
                  <a:ext cx="817595" cy="52322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  <m:r>
                          <a:rPr lang="en-US" sz="2800" b="0" i="1" smtClean="0">
                            <a:latin typeface="Cambria Math" panose="02040503050406030204" pitchFamily="18" charset="0"/>
                          </a:rPr>
                          <m:t>〉</m:t>
                        </m:r>
                      </m:oMath>
                    </m:oMathPara>
                  </a14:m>
                  <a:endParaRPr lang="en-US" sz="2800" dirty="0"/>
                </a:p>
              </p:txBody>
            </p:sp>
          </mc:Choice>
          <mc:Fallback xmlns="">
            <p:sp>
              <p:nvSpPr>
                <p:cNvPr id="18" name="TextBox 17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012159" y="4271699"/>
                  <a:ext cx="817595" cy="523220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21" name="Rounded Rectangle 20"/>
            <p:cNvSpPr/>
            <p:nvPr/>
          </p:nvSpPr>
          <p:spPr>
            <a:xfrm>
              <a:off x="7772400" y="4467719"/>
              <a:ext cx="1066800" cy="669924"/>
            </a:xfrm>
            <a:prstGeom prst="roundRect">
              <a:avLst/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4000" b="1" dirty="0" smtClean="0">
                  <a:solidFill>
                    <a:schemeClr val="tx1"/>
                  </a:solidFill>
                  <a:latin typeface="Arial Unicode MS"/>
                  <a:ea typeface="Arial Unicode MS"/>
                  <a:cs typeface="Arial Unicode MS"/>
                </a:rPr>
                <a:t>A</a:t>
              </a:r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4267200" y="4514943"/>
              <a:ext cx="55175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3200" b="1" dirty="0" smtClean="0"/>
                <a:t>or</a:t>
              </a:r>
              <a:endParaRPr lang="en-US" sz="3200" b="1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9" name="TextBox 28"/>
                <p:cNvSpPr txBox="1"/>
                <p:nvPr/>
              </p:nvSpPr>
              <p:spPr>
                <a:xfrm rot="19143404">
                  <a:off x="6231501" y="4508328"/>
                  <a:ext cx="1832874" cy="400110"/>
                </a:xfrm>
                <a:prstGeom prst="rect">
                  <a:avLst/>
                </a:prstGeom>
                <a:solidFill>
                  <a:schemeClr val="bg2"/>
                </a:solidFill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000" b="1" dirty="0" smtClean="0"/>
                    <a:t>Measure </a:t>
                  </a:r>
                  <a14:m>
                    <m:oMath xmlns:m="http://schemas.openxmlformats.org/officeDocument/2006/math"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𝑯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𝒎</m:t>
                      </m:r>
                      <m:r>
                        <a:rPr lang="en-US" sz="2000" b="1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000" b="1" dirty="0"/>
                </a:p>
              </p:txBody>
            </p:sp>
          </mc:Choice>
          <mc:Fallback xmlns="">
            <p:sp>
              <p:nvSpPr>
                <p:cNvPr id="29" name="TextBox 28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 rot="19143404">
                  <a:off x="6231501" y="4508328"/>
                  <a:ext cx="1832874" cy="400110"/>
                </a:xfrm>
                <a:prstGeom prst="rect">
                  <a:avLst/>
                </a:prstGeom>
                <a:blipFill>
                  <a:blip r:embed="rId5"/>
                  <a:stretch>
                    <a:fillRect l="-4059" r="-2952" b="-7692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 rot="18830014">
                <a:off x="1807480" y="4500047"/>
                <a:ext cx="1475404" cy="400110"/>
              </a:xfrm>
              <a:prstGeom prst="rect">
                <a:avLst/>
              </a:prstGeom>
              <a:solidFill>
                <a:schemeClr val="bg2"/>
              </a:solidFill>
            </p:spPr>
            <p:txBody>
              <a:bodyPr wrap="none" rtlCol="0">
                <a:spAutoFit/>
              </a:bodyPr>
              <a:lstStyle/>
              <a:p>
                <a:r>
                  <a:rPr lang="en-US" sz="2000" b="1" dirty="0" smtClean="0"/>
                  <a:t>Measure </a:t>
                </a:r>
                <a14:m>
                  <m:oMath xmlns:m="http://schemas.openxmlformats.org/officeDocument/2006/math">
                    <m:r>
                      <a:rPr lang="en-US" sz="2000" b="1" i="1" smtClean="0">
                        <a:latin typeface="Cambria Math" panose="02040503050406030204" pitchFamily="18" charset="0"/>
                      </a:rPr>
                      <m:t>𝒎</m:t>
                    </m:r>
                  </m:oMath>
                </a14:m>
                <a:endParaRPr lang="en-US" sz="2000" b="1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8830014">
                <a:off x="1807480" y="4500047"/>
                <a:ext cx="1475404" cy="400110"/>
              </a:xfrm>
              <a:prstGeom prst="rect">
                <a:avLst/>
              </a:prstGeom>
              <a:blipFill>
                <a:blip r:embed="rId6"/>
                <a:stretch>
                  <a:fillRect l="-5116" b="-810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457200" y="2667000"/>
            <a:ext cx="8305800" cy="0"/>
          </a:xfrm>
          <a:prstGeom prst="line">
            <a:avLst/>
          </a:prstGeom>
          <a:ln w="635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0031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2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Collapsing hash</a:t>
            </a:r>
            <a:r>
              <a:rPr lang="et-EE" dirty="0" smtClean="0"/>
              <a:t> funs</a:t>
            </a:r>
            <a:r>
              <a:rPr lang="en-US" dirty="0" smtClean="0"/>
              <a:t> – constructions?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p:grpSp>
        <p:nvGrpSpPr>
          <p:cNvPr id="20" name="Group 19"/>
          <p:cNvGrpSpPr/>
          <p:nvPr/>
        </p:nvGrpSpPr>
        <p:grpSpPr>
          <a:xfrm>
            <a:off x="599115" y="2743200"/>
            <a:ext cx="7556204" cy="3505200"/>
            <a:chOff x="599115" y="2743200"/>
            <a:chExt cx="7556204" cy="3505200"/>
          </a:xfrm>
        </p:grpSpPr>
        <p:sp>
          <p:nvSpPr>
            <p:cNvPr id="5" name="Rounded Rectangle 4"/>
            <p:cNvSpPr/>
            <p:nvPr/>
          </p:nvSpPr>
          <p:spPr>
            <a:xfrm rot="16200000">
              <a:off x="-300857" y="4255694"/>
              <a:ext cx="2102162" cy="3022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message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6" name="Straight Arrow Connector 5"/>
            <p:cNvCxnSpPr/>
            <p:nvPr/>
          </p:nvCxnSpPr>
          <p:spPr>
            <a:xfrm>
              <a:off x="1022815" y="4406803"/>
              <a:ext cx="3015785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Rounded Rectangle 6"/>
            <p:cNvSpPr/>
            <p:nvPr/>
          </p:nvSpPr>
          <p:spPr>
            <a:xfrm rot="16200000">
              <a:off x="2513309" y="4344691"/>
              <a:ext cx="3505200" cy="3022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… long …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8" name="Rounded Rectangle 7"/>
            <p:cNvSpPr/>
            <p:nvPr/>
          </p:nvSpPr>
          <p:spPr>
            <a:xfrm rot="16200000">
              <a:off x="7502774" y="4255694"/>
              <a:ext cx="1002872" cy="302218"/>
            </a:xfrm>
            <a:prstGeom prst="roundRect">
              <a:avLst/>
            </a:prstGeom>
            <a:solidFill>
              <a:schemeClr val="accent1">
                <a:lumMod val="40000"/>
                <a:lumOff val="6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hash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9" name="Straight Arrow Connector 8"/>
            <p:cNvCxnSpPr/>
            <p:nvPr/>
          </p:nvCxnSpPr>
          <p:spPr>
            <a:xfrm>
              <a:off x="4572000" y="4406803"/>
              <a:ext cx="3224141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TextBox 9"/>
            <p:cNvSpPr txBox="1"/>
            <p:nvPr/>
          </p:nvSpPr>
          <p:spPr>
            <a:xfrm>
              <a:off x="2286000" y="3907956"/>
              <a:ext cx="502061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800" b="1" dirty="0" smtClean="0"/>
                <a:t>LF</a:t>
              </a:r>
              <a:endParaRPr lang="en-US" sz="2800" b="1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4842000" y="3950833"/>
              <a:ext cx="264501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b="1" dirty="0" smtClean="0"/>
                <a:t>universal hash </a:t>
              </a:r>
              <a:r>
                <a:rPr lang="en-US" sz="2400" b="1" dirty="0" err="1" smtClean="0"/>
                <a:t>func</a:t>
              </a:r>
              <a:endParaRPr lang="en-US" sz="2400" b="1" dirty="0"/>
            </a:p>
          </p:txBody>
        </p:sp>
        <p:sp>
          <p:nvSpPr>
            <p:cNvPr id="12" name="Left Brace 11"/>
            <p:cNvSpPr/>
            <p:nvPr/>
          </p:nvSpPr>
          <p:spPr>
            <a:xfrm rot="16200000">
              <a:off x="2422462" y="3512330"/>
              <a:ext cx="161850" cy="2460826"/>
            </a:xfrm>
            <a:prstGeom prst="leftBrace">
              <a:avLst>
                <a:gd name="adj1" fmla="val 92892"/>
                <a:gd name="adj2" fmla="val 50000"/>
              </a:avLst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3" name="TextBox 12"/>
                <p:cNvSpPr txBox="1"/>
                <p:nvPr/>
              </p:nvSpPr>
              <p:spPr>
                <a:xfrm>
                  <a:off x="1143000" y="4940806"/>
                  <a:ext cx="2607060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looks injective</a:t>
                  </a:r>
                  <a:endParaRPr lang="en-US" sz="2400" dirty="0"/>
                </a:p>
                <a:p>
                  <a:r>
                    <a:rPr lang="en-US" sz="2400" dirty="0" smtClean="0"/>
                    <a:t>       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lang="en-US" sz="2400" dirty="0" smtClean="0"/>
                    <a:t> is collapsing</a:t>
                  </a:r>
                </a:p>
              </p:txBody>
            </p:sp>
          </mc:Choice>
          <mc:Fallback xmlns="">
            <p:sp>
              <p:nvSpPr>
                <p:cNvPr id="13" name="TextBox 1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43000" y="4940806"/>
                  <a:ext cx="2607060" cy="830997"/>
                </a:xfrm>
                <a:prstGeom prst="rect">
                  <a:avLst/>
                </a:prstGeom>
                <a:blipFill>
                  <a:blip r:embed="rId2"/>
                  <a:stretch>
                    <a:fillRect l="-3747" t="-5109" r="-937" b="-153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4" name="Left Brace 13"/>
            <p:cNvSpPr/>
            <p:nvPr/>
          </p:nvSpPr>
          <p:spPr>
            <a:xfrm rot="16200000">
              <a:off x="6094005" y="3335773"/>
              <a:ext cx="197330" cy="2778460"/>
            </a:xfrm>
            <a:prstGeom prst="leftBrace">
              <a:avLst>
                <a:gd name="adj1" fmla="val 92892"/>
                <a:gd name="adj2" fmla="val 50000"/>
              </a:avLst>
            </a:prstGeom>
            <a:ln w="19050">
              <a:solidFill>
                <a:schemeClr val="bg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5" name="TextBox 14"/>
                <p:cNvSpPr txBox="1"/>
                <p:nvPr/>
              </p:nvSpPr>
              <p:spPr>
                <a:xfrm>
                  <a:off x="4898640" y="4940806"/>
                  <a:ext cx="2729658" cy="830997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2400" dirty="0" smtClean="0"/>
                    <a:t>injective on 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sz="2400" b="0" i="1" smtClean="0">
                          <a:latin typeface="Cambria Math" panose="02040503050406030204" pitchFamily="18" charset="0"/>
                        </a:rPr>
                        <m:t>im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𝐿𝐹</m:t>
                      </m:r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a14:m>
                  <a:endParaRPr lang="en-US" sz="2400" dirty="0" smtClean="0"/>
                </a:p>
                <a:p>
                  <a:r>
                    <a:rPr lang="en-US" sz="2400" b="0" dirty="0" smtClean="0"/>
                    <a:t>         </a:t>
                  </a:r>
                  <a14:m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⇒</m:t>
                      </m:r>
                    </m:oMath>
                  </a14:m>
                  <a:r>
                    <a:rPr lang="en-US" sz="2400" dirty="0" smtClean="0"/>
                    <a:t> is collapsing</a:t>
                  </a:r>
                </a:p>
              </p:txBody>
            </p:sp>
          </mc:Choice>
          <mc:Fallback xmlns="">
            <p:sp>
              <p:nvSpPr>
                <p:cNvPr id="15" name="TextBox 14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98640" y="4940806"/>
                  <a:ext cx="2729658" cy="830997"/>
                </a:xfrm>
                <a:prstGeom prst="rect">
                  <a:avLst/>
                </a:prstGeom>
                <a:blipFill>
                  <a:blip r:embed="rId3"/>
                  <a:stretch>
                    <a:fillRect l="-3579" t="-5109" r="-1119" b="-153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6" name="Rounded Rectangle 15"/>
          <p:cNvSpPr/>
          <p:nvPr/>
        </p:nvSpPr>
        <p:spPr>
          <a:xfrm>
            <a:off x="1063256" y="2538514"/>
            <a:ext cx="7017488" cy="1985846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tabLst>
                <a:tab pos="914400" algn="l"/>
              </a:tabLst>
            </a:pPr>
            <a:r>
              <a:rPr lang="en-US" sz="3600" b="1" dirty="0" err="1">
                <a:solidFill>
                  <a:schemeClr val="tx1"/>
                </a:solidFill>
              </a:rPr>
              <a:t>Lossy</a:t>
            </a:r>
            <a:r>
              <a:rPr lang="en-US" sz="3600" b="1" dirty="0">
                <a:solidFill>
                  <a:schemeClr val="tx1"/>
                </a:solidFill>
              </a:rPr>
              <a:t> function (LF):</a:t>
            </a:r>
          </a:p>
          <a:p>
            <a:pPr>
              <a:tabLst>
                <a:tab pos="914400" algn="l"/>
              </a:tabLst>
            </a:pPr>
            <a:r>
              <a:rPr lang="en-US" sz="3600" dirty="0">
                <a:solidFill>
                  <a:schemeClr val="tx1"/>
                </a:solidFill>
              </a:rPr>
              <a:t>Indistinguishable whether injective,</a:t>
            </a:r>
            <a:br>
              <a:rPr lang="en-US" sz="3600" dirty="0">
                <a:solidFill>
                  <a:schemeClr val="tx1"/>
                </a:solidFill>
              </a:rPr>
            </a:br>
            <a:r>
              <a:rPr lang="en-US" sz="3600" dirty="0">
                <a:solidFill>
                  <a:schemeClr val="tx1"/>
                </a:solidFill>
              </a:rPr>
              <a:t>or highly non-injective (“</a:t>
            </a:r>
            <a:r>
              <a:rPr lang="en-US" sz="3600" dirty="0" err="1">
                <a:solidFill>
                  <a:schemeClr val="tx1"/>
                </a:solidFill>
              </a:rPr>
              <a:t>lossy</a:t>
            </a:r>
            <a:r>
              <a:rPr lang="en-US" sz="3600" dirty="0">
                <a:solidFill>
                  <a:schemeClr val="tx1"/>
                </a:solidFill>
              </a:rPr>
              <a:t>”)</a:t>
            </a: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399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4.81481E-6 L 0.26667 -0.23402 " pathEditMode="relative" rAng="0" ptsTypes="AA">
                                      <p:cBhvr>
                                        <p:cTn id="6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3333" y="-11713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6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8" dur="250" fill="hold"/>
                                        <p:tgtEl>
                                          <p:spTgt spid="16"/>
                                        </p:tgtEl>
                                      </p:cBhvr>
                                      <p:by x="60000" y="6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6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t-EE" dirty="0" smtClean="0"/>
              <a:t>Hashing long messages</a:t>
            </a:r>
            <a:r>
              <a:rPr lang="en-US" dirty="0" smtClean="0"/>
              <a:t>?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</p:spPr>
            <p:txBody>
              <a:bodyPr>
                <a:normAutofit/>
              </a:bodyPr>
              <a:lstStyle/>
              <a:p>
                <a:r>
                  <a:rPr lang="en-US" b="1" dirty="0" smtClean="0"/>
                  <a:t>Prior construction:</a:t>
                </a:r>
                <a:r>
                  <a:rPr lang="en-US" dirty="0" smtClean="0"/>
                  <a:t/>
                </a:r>
                <a:br>
                  <a:rPr lang="en-US" dirty="0" smtClean="0"/>
                </a:br>
                <a:r>
                  <a:rPr lang="en-US" dirty="0" smtClean="0"/>
                  <a:t>Fixed compression factor (e.g., 2)</a:t>
                </a:r>
              </a:p>
              <a:p>
                <a:r>
                  <a:rPr lang="en-US" b="1" dirty="0" smtClean="0"/>
                  <a:t>For long messages</a:t>
                </a:r>
                <a:r>
                  <a:rPr lang="en-US" b="1" dirty="0"/>
                  <a:t>:</a:t>
                </a:r>
                <a:r>
                  <a:rPr lang="en-US" dirty="0"/>
                  <a:t> </a:t>
                </a:r>
                <a:r>
                  <a:rPr lang="en-US" dirty="0" err="1" smtClean="0"/>
                  <a:t>Merkle-Damgård</a:t>
                </a:r>
                <a:endParaRPr lang="en-US" dirty="0" smtClean="0"/>
              </a:p>
              <a:p>
                <a:endParaRPr lang="en-US" sz="4400" dirty="0"/>
              </a:p>
              <a:p>
                <a:endParaRPr lang="en-US" dirty="0" smtClean="0"/>
              </a:p>
              <a:p>
                <a:endParaRPr lang="en-US" sz="1600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b="1" dirty="0" smtClean="0"/>
                  <a:t>Conclusion:</a:t>
                </a:r>
                <a:r>
                  <a:rPr lang="en-US" dirty="0" smtClean="0"/>
                  <a:t> measure hash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≈</m:t>
                    </m:r>
                  </m:oMath>
                </a14:m>
                <a:r>
                  <a:rPr lang="en-US" dirty="0" smtClean="0"/>
                  <a:t> measure input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371600"/>
                <a:ext cx="8229600" cy="5105400"/>
              </a:xfrm>
              <a:blipFill>
                <a:blip r:embed="rId2"/>
                <a:stretch>
                  <a:fillRect l="-1704" t="-1551" b="-36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Commitments and hashes</a:t>
            </a:r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Rectangle 5"/>
              <p:cNvSpPr/>
              <p:nvPr/>
            </p:nvSpPr>
            <p:spPr>
              <a:xfrm>
                <a:off x="1929266" y="3633138"/>
                <a:ext cx="855708" cy="972094"/>
              </a:xfrm>
              <a:prstGeom prst="rect">
                <a:avLst/>
              </a:prstGeom>
              <a:solidFill>
                <a:srgbClr val="FAFAF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6" name="Rectangle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29266" y="3633138"/>
                <a:ext cx="855708" cy="97209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Straight Connector 6"/>
          <p:cNvCxnSpPr/>
          <p:nvPr/>
        </p:nvCxnSpPr>
        <p:spPr>
          <a:xfrm>
            <a:off x="1058484" y="3859808"/>
            <a:ext cx="865502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Freeform 7"/>
          <p:cNvSpPr/>
          <p:nvPr/>
        </p:nvSpPr>
        <p:spPr>
          <a:xfrm>
            <a:off x="1641538" y="4379108"/>
            <a:ext cx="290286" cy="638629"/>
          </a:xfrm>
          <a:custGeom>
            <a:avLst/>
            <a:gdLst>
              <a:gd name="connsiteX0" fmla="*/ 290286 w 290286"/>
              <a:gd name="connsiteY0" fmla="*/ 0 h 638629"/>
              <a:gd name="connsiteX1" fmla="*/ 0 w 290286"/>
              <a:gd name="connsiteY1" fmla="*/ 0 h 638629"/>
              <a:gd name="connsiteX2" fmla="*/ 0 w 290286"/>
              <a:gd name="connsiteY2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638629">
                <a:moveTo>
                  <a:pt x="290286" y="0"/>
                </a:moveTo>
                <a:lnTo>
                  <a:pt x="0" y="0"/>
                </a:lnTo>
                <a:lnTo>
                  <a:pt x="0" y="63862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Rectangle 8"/>
              <p:cNvSpPr/>
              <p:nvPr/>
            </p:nvSpPr>
            <p:spPr>
              <a:xfrm>
                <a:off x="3438968" y="3633138"/>
                <a:ext cx="853055" cy="972094"/>
              </a:xfrm>
              <a:prstGeom prst="rect">
                <a:avLst/>
              </a:prstGeom>
              <a:solidFill>
                <a:srgbClr val="FAFAF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9" name="Rectangle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38968" y="3633138"/>
                <a:ext cx="853055" cy="972094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Connector 9"/>
          <p:cNvCxnSpPr/>
          <p:nvPr/>
        </p:nvCxnSpPr>
        <p:spPr>
          <a:xfrm>
            <a:off x="2791884" y="3859808"/>
            <a:ext cx="6418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reeform 10"/>
          <p:cNvSpPr/>
          <p:nvPr/>
        </p:nvSpPr>
        <p:spPr>
          <a:xfrm>
            <a:off x="3151240" y="4379108"/>
            <a:ext cx="290286" cy="638629"/>
          </a:xfrm>
          <a:custGeom>
            <a:avLst/>
            <a:gdLst>
              <a:gd name="connsiteX0" fmla="*/ 290286 w 290286"/>
              <a:gd name="connsiteY0" fmla="*/ 0 h 638629"/>
              <a:gd name="connsiteX1" fmla="*/ 0 w 290286"/>
              <a:gd name="connsiteY1" fmla="*/ 0 h 638629"/>
              <a:gd name="connsiteX2" fmla="*/ 0 w 290286"/>
              <a:gd name="connsiteY2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638629">
                <a:moveTo>
                  <a:pt x="290286" y="0"/>
                </a:moveTo>
                <a:lnTo>
                  <a:pt x="0" y="0"/>
                </a:lnTo>
                <a:lnTo>
                  <a:pt x="0" y="63862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Rectangle 11"/>
              <p:cNvSpPr/>
              <p:nvPr/>
            </p:nvSpPr>
            <p:spPr>
              <a:xfrm>
                <a:off x="4944043" y="3633138"/>
                <a:ext cx="839050" cy="972094"/>
              </a:xfrm>
              <a:prstGeom prst="rect">
                <a:avLst/>
              </a:prstGeom>
              <a:solidFill>
                <a:srgbClr val="FAFAF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2" name="Rectangle 1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4043" y="3633138"/>
                <a:ext cx="839050" cy="972094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3" name="Straight Connector 12"/>
          <p:cNvCxnSpPr/>
          <p:nvPr/>
        </p:nvCxnSpPr>
        <p:spPr>
          <a:xfrm>
            <a:off x="4296959" y="3859808"/>
            <a:ext cx="6418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Freeform 13"/>
          <p:cNvSpPr/>
          <p:nvPr/>
        </p:nvSpPr>
        <p:spPr>
          <a:xfrm>
            <a:off x="4656315" y="4379108"/>
            <a:ext cx="290286" cy="638629"/>
          </a:xfrm>
          <a:custGeom>
            <a:avLst/>
            <a:gdLst>
              <a:gd name="connsiteX0" fmla="*/ 290286 w 290286"/>
              <a:gd name="connsiteY0" fmla="*/ 0 h 638629"/>
              <a:gd name="connsiteX1" fmla="*/ 0 w 290286"/>
              <a:gd name="connsiteY1" fmla="*/ 0 h 638629"/>
              <a:gd name="connsiteX2" fmla="*/ 0 w 290286"/>
              <a:gd name="connsiteY2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638629">
                <a:moveTo>
                  <a:pt x="290286" y="0"/>
                </a:moveTo>
                <a:lnTo>
                  <a:pt x="0" y="0"/>
                </a:lnTo>
                <a:lnTo>
                  <a:pt x="0" y="63862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5" name="Rectangle 14"/>
              <p:cNvSpPr/>
              <p:nvPr/>
            </p:nvSpPr>
            <p:spPr>
              <a:xfrm>
                <a:off x="6424044" y="3633138"/>
                <a:ext cx="840378" cy="972094"/>
              </a:xfrm>
              <a:prstGeom prst="rect">
                <a:avLst/>
              </a:prstGeom>
              <a:solidFill>
                <a:srgbClr val="FAFAFA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lvl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400" b="0" i="1" smtClean="0">
                          <a:solidFill>
                            <a:prstClr val="black"/>
                          </a:solidFill>
                          <a:latin typeface="Cambria Math" panose="02040503050406030204" pitchFamily="18" charset="0"/>
                        </a:rPr>
                        <m:t>𝐻</m:t>
                      </m:r>
                    </m:oMath>
                  </m:oMathPara>
                </a14:m>
                <a:endParaRPr lang="en-US" sz="4400" dirty="0">
                  <a:solidFill>
                    <a:prstClr val="black"/>
                  </a:solidFill>
                </a:endParaRPr>
              </a:p>
            </p:txBody>
          </p:sp>
        </mc:Choice>
        <mc:Fallback xmlns="">
          <p:sp>
            <p:nvSpPr>
              <p:cNvPr id="15" name="Rectangle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4044" y="3633138"/>
                <a:ext cx="840378" cy="972094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Connector 15"/>
          <p:cNvCxnSpPr/>
          <p:nvPr/>
        </p:nvCxnSpPr>
        <p:spPr>
          <a:xfrm>
            <a:off x="5776960" y="3859808"/>
            <a:ext cx="641804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Freeform 16"/>
          <p:cNvSpPr/>
          <p:nvPr/>
        </p:nvSpPr>
        <p:spPr>
          <a:xfrm>
            <a:off x="6136316" y="4379108"/>
            <a:ext cx="290286" cy="638629"/>
          </a:xfrm>
          <a:custGeom>
            <a:avLst/>
            <a:gdLst>
              <a:gd name="connsiteX0" fmla="*/ 290286 w 290286"/>
              <a:gd name="connsiteY0" fmla="*/ 0 h 638629"/>
              <a:gd name="connsiteX1" fmla="*/ 0 w 290286"/>
              <a:gd name="connsiteY1" fmla="*/ 0 h 638629"/>
              <a:gd name="connsiteX2" fmla="*/ 0 w 290286"/>
              <a:gd name="connsiteY2" fmla="*/ 638629 h 6386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90286" h="638629">
                <a:moveTo>
                  <a:pt x="290286" y="0"/>
                </a:moveTo>
                <a:lnTo>
                  <a:pt x="0" y="0"/>
                </a:lnTo>
                <a:lnTo>
                  <a:pt x="0" y="638629"/>
                </a:lnTo>
              </a:path>
            </a:pathLst>
          </a:cu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7264422" y="3868617"/>
            <a:ext cx="587486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/>
              <p:cNvSpPr txBox="1"/>
              <p:nvPr/>
            </p:nvSpPr>
            <p:spPr>
              <a:xfrm>
                <a:off x="1284553" y="4951244"/>
                <a:ext cx="78220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𝑚𝑠𝑔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19" name="TextBox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84553" y="4951244"/>
                <a:ext cx="782202" cy="369332"/>
              </a:xfrm>
              <a:prstGeom prst="rect">
                <a:avLst/>
              </a:prstGeom>
              <a:blipFill>
                <a:blip r:embed="rId7"/>
                <a:stretch>
                  <a:fillRect l="-14063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2836305" y="4951244"/>
                <a:ext cx="7893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𝑚𝑠𝑔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36305" y="4951244"/>
                <a:ext cx="789319" cy="369332"/>
              </a:xfrm>
              <a:prstGeom prst="rect">
                <a:avLst/>
              </a:prstGeom>
              <a:blipFill>
                <a:blip r:embed="rId8"/>
                <a:stretch>
                  <a:fillRect l="-1307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4334742" y="4951244"/>
                <a:ext cx="7893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4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𝑚𝑠𝑔</m:t>
                          </m:r>
                        </m:e>
                        <m:sub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34742" y="4951244"/>
                <a:ext cx="789319" cy="369332"/>
              </a:xfrm>
              <a:prstGeom prst="rect">
                <a:avLst/>
              </a:prstGeom>
              <a:blipFill>
                <a:blip r:embed="rId9"/>
                <a:stretch>
                  <a:fillRect l="-1307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57200" y="3526780"/>
                <a:ext cx="57015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𝑖𝑛𝑖𝑡</m:t>
                      </m:r>
                    </m:oMath>
                  </m:oMathPara>
                </a14:m>
                <a:endParaRPr lang="en-US" sz="2400" dirty="0" smtClean="0"/>
              </a:p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𝑣𝑒𝑐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7200" y="3526780"/>
                <a:ext cx="570156" cy="738664"/>
              </a:xfrm>
              <a:prstGeom prst="rect">
                <a:avLst/>
              </a:prstGeom>
              <a:blipFill>
                <a:blip r:embed="rId10"/>
                <a:stretch>
                  <a:fillRect l="-18085" r="-53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5643358" y="5009701"/>
                <a:ext cx="1234762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𝑝𝑎𝑑𝑑𝑖𝑛𝑔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3358" y="5009701"/>
                <a:ext cx="1234762" cy="369332"/>
              </a:xfrm>
              <a:prstGeom prst="rect">
                <a:avLst/>
              </a:prstGeom>
              <a:blipFill>
                <a:blip r:embed="rId11"/>
                <a:stretch>
                  <a:fillRect l="-11386" r="-5941" b="-35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xtBox 23"/>
              <p:cNvSpPr txBox="1"/>
              <p:nvPr/>
            </p:nvSpPr>
            <p:spPr>
              <a:xfrm>
                <a:off x="7955381" y="3653173"/>
                <a:ext cx="73141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h𝑎𝑠h</m:t>
                      </m:r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24" name="TextBox 2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55381" y="3653173"/>
                <a:ext cx="731419" cy="369332"/>
              </a:xfrm>
              <a:prstGeom prst="rect">
                <a:avLst/>
              </a:prstGeom>
              <a:blipFill>
                <a:blip r:embed="rId12"/>
                <a:stretch>
                  <a:fillRect l="-10000" r="-9167" b="-655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Slide Number Placeholder 2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56DF15-2C46-4BBF-BDB9-21543D032694}" type="slidenum">
              <a:rPr lang="en-US" smtClean="0"/>
              <a:t>9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7828346" y="3799739"/>
            <a:ext cx="1010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measure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715000" y="5221632"/>
            <a:ext cx="1010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measure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27" name="TextBox 26"/>
          <p:cNvSpPr txBox="1"/>
          <p:nvPr/>
        </p:nvSpPr>
        <p:spPr>
          <a:xfrm rot="18799001">
            <a:off x="5636655" y="3586356"/>
            <a:ext cx="1010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measure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129064" y="5221632"/>
            <a:ext cx="1010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measure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 rot="18799001">
            <a:off x="4156654" y="3586357"/>
            <a:ext cx="1010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measure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715622" y="5221632"/>
            <a:ext cx="1010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measure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 rot="18799001">
            <a:off x="2661636" y="3586357"/>
            <a:ext cx="1010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measure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1139000" y="5221632"/>
            <a:ext cx="1010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measure</a:t>
            </a:r>
            <a:endParaRPr lang="en-US" b="1" dirty="0">
              <a:solidFill>
                <a:srgbClr val="FF0000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 rot="18799001">
            <a:off x="1034153" y="3586358"/>
            <a:ext cx="10108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measure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36" name="Straight Connector 35"/>
          <p:cNvCxnSpPr/>
          <p:nvPr/>
        </p:nvCxnSpPr>
        <p:spPr>
          <a:xfrm>
            <a:off x="457200" y="3124200"/>
            <a:ext cx="8305800" cy="0"/>
          </a:xfrm>
          <a:prstGeom prst="line">
            <a:avLst/>
          </a:prstGeom>
          <a:ln w="635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457200" y="5791200"/>
            <a:ext cx="8305800" cy="0"/>
          </a:xfrm>
          <a:prstGeom prst="line">
            <a:avLst/>
          </a:prstGeom>
          <a:ln w="6350">
            <a:solidFill>
              <a:srgbClr val="2D63A2"/>
            </a:solidFill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276923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5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5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5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5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5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25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5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26" grpId="0"/>
      <p:bldP spid="27" grpId="0"/>
      <p:bldP spid="30" grpId="0"/>
      <p:bldP spid="31" grpId="0"/>
      <p:bldP spid="32" grpId="0"/>
      <p:bldP spid="33" grpId="0"/>
      <p:bldP spid="34" grpId="0"/>
      <p:bldP spid="3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tx2">
            <a:lumMod val="20000"/>
            <a:lumOff val="80000"/>
          </a:schemeClr>
        </a:solidFill>
      </a:spPr>
      <a:bodyPr rtlCol="0" anchor="ctr"/>
      <a:lstStyle>
        <a:defPPr algn="ctr">
          <a:defRPr dirty="0" smtClean="0">
            <a:solidFill>
              <a:schemeClr val="tx1"/>
            </a:solidFill>
            <a:latin typeface="Arial Unicode MS"/>
            <a:ea typeface="Arial Unicode MS"/>
            <a:cs typeface="Arial Unicode MS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38100">
          <a:solidFill>
            <a:srgbClr val="2D63A2"/>
          </a:solidFill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8134</TotalTime>
  <Words>517</Words>
  <Application>Microsoft Office PowerPoint</Application>
  <PresentationFormat>On-screen Show (4:3)</PresentationFormat>
  <Paragraphs>234</Paragraphs>
  <Slides>17</Slides>
  <Notes>1</Notes>
  <HiddenSlides>2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 Unicode MS</vt:lpstr>
      <vt:lpstr>Calibri</vt:lpstr>
      <vt:lpstr>Cambria Math</vt:lpstr>
      <vt:lpstr>Office Theme</vt:lpstr>
      <vt:lpstr>Collapse-binding quantum commitments without random oracles</vt:lpstr>
      <vt:lpstr>Example:  a commitment scheme</vt:lpstr>
      <vt:lpstr>Surprises with hash functions</vt:lpstr>
      <vt:lpstr>Surprises with hash functions (II)</vt:lpstr>
      <vt:lpstr>Surprises with hash functions (III)</vt:lpstr>
      <vt:lpstr>Solution:  Quantum binding-definitions   [Unruh 16]</vt:lpstr>
      <vt:lpstr>Collapsing hash functions</vt:lpstr>
      <vt:lpstr>Collapsing hash funs – constructions?</vt:lpstr>
      <vt:lpstr>Hashing long messages?</vt:lpstr>
      <vt:lpstr>One more result</vt:lpstr>
      <vt:lpstr>Summary</vt:lpstr>
      <vt:lpstr>PowerPoint Presentation</vt:lpstr>
      <vt:lpstr>New definitions needed</vt:lpstr>
      <vt:lpstr>Existing defs (binding)</vt:lpstr>
      <vt:lpstr>Collapse-binding commitments</vt:lpstr>
      <vt:lpstr>Why this def?</vt:lpstr>
      <vt:lpstr>Properties</vt:lpstr>
    </vt:vector>
  </TitlesOfParts>
  <Company>University of Tartu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Dominique Unruh</dc:creator>
  <cp:lastModifiedBy>Dominique Unruh</cp:lastModifiedBy>
  <cp:revision>389</cp:revision>
  <dcterms:created xsi:type="dcterms:W3CDTF">2011-05-15T08:34:47Z</dcterms:created>
  <dcterms:modified xsi:type="dcterms:W3CDTF">2016-12-05T07:24:37Z</dcterms:modified>
</cp:coreProperties>
</file>